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embeddedFontLst>
    <p:embeddedFont>
      <p:font typeface="Fira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Author clrIdx="0" id="0" initials="" lastIdx="1" name="Lucas Takeshi Rodrigues Palm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FiraSans-regular.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font" Target="fonts/FiraSans-italic.fntdata"/><Relationship Id="rId23" Type="http://schemas.openxmlformats.org/officeDocument/2006/relationships/slide" Target="slides/slide17.xml"/><Relationship Id="rId45" Type="http://schemas.openxmlformats.org/officeDocument/2006/relationships/font" Target="fonts/FiraSa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FiraSans-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 authorId="0" idx="1" dt="2019-08-06T17:19:37.996">
    <p:pos x="6000" y="0"/>
    <p:text>A gente nao ia colocar este slide para falar sobre a disfunção que causou o WiP?</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2321548ce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321548c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4fede8da3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4fede8da3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5a1d4453e6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5a1d4453e6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5a1d4453e6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5a1d4453e6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5a1d4453e6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5a1d4453e6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5fd6ce74a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5fd6ce74a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5a1d4453e6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5a1d4453e6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Até aquele momento tava atuando dentro do time, eram 2 pessoas</a:t>
            </a:r>
            <a:br>
              <a:rPr lang="pt-BR"/>
            </a:br>
            <a:r>
              <a:rPr lang="pt-BR"/>
              <a:t>Ai virou 3 e começou a assumir algumas coisas fora da easynvest (cross)</a:t>
            </a:r>
            <a:br>
              <a:rPr lang="pt-BR"/>
            </a:br>
            <a:r>
              <a:rPr lang="pt-BR"/>
              <a:t>o que a gente teria que fazer dentro da easynvest</a:t>
            </a:r>
            <a:br>
              <a:rPr lang="pt-BR"/>
            </a:br>
            <a:br>
              <a:rPr lang="pt-BR"/>
            </a:br>
            <a:r>
              <a:rPr lang="pt-BR"/>
              <a:t>mapear fora do dia dia do time de tecnologia (pq a gente só tinha esse foco e agora ia assumir novos)</a:t>
            </a:r>
            <a:br>
              <a:rPr lang="pt-BR"/>
            </a:br>
            <a:br>
              <a:rPr lang="pt-BR"/>
            </a:b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5e7639dc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5e7639dc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a gente não tratava nesse momento agilidade como um time, onde cada um tinha uma responsa dentro do time e vez ou outra precisava fazer coisas para easynvest</a:t>
            </a:r>
            <a:br>
              <a:rPr lang="pt-BR">
                <a:solidFill>
                  <a:schemeClr val="dk1"/>
                </a:solidFill>
              </a:rPr>
            </a:br>
            <a:br>
              <a:rPr lang="pt-BR">
                <a:solidFill>
                  <a:schemeClr val="dk1"/>
                </a:solidFill>
              </a:rPr>
            </a:br>
            <a:r>
              <a:rPr lang="pt-BR">
                <a:solidFill>
                  <a:schemeClr val="dk1"/>
                </a:solidFill>
              </a:rPr>
              <a:t>não ficava claro quem estava fazendo o que e quando</a:t>
            </a:r>
            <a:br>
              <a:rPr lang="pt-BR">
                <a:solidFill>
                  <a:schemeClr val="dk1"/>
                </a:solidFill>
              </a:rPr>
            </a:br>
            <a:br>
              <a:rPr lang="pt-BR">
                <a:solidFill>
                  <a:schemeClr val="dk1"/>
                </a:solidFill>
              </a:rPr>
            </a:br>
            <a:r>
              <a:rPr lang="pt-BR">
                <a:solidFill>
                  <a:schemeClr val="dk1"/>
                </a:solidFill>
              </a:rPr>
              <a:t>não ficava claro o que vinha pela frente</a:t>
            </a:r>
            <a:br>
              <a:rPr lang="pt-BR">
                <a:solidFill>
                  <a:schemeClr val="dk1"/>
                </a:solidFill>
              </a:rPr>
            </a:br>
            <a:br>
              <a:rPr lang="pt-BR">
                <a:solidFill>
                  <a:schemeClr val="dk1"/>
                </a:solidFill>
              </a:rPr>
            </a:br>
            <a:r>
              <a:rPr lang="pt-BR">
                <a:solidFill>
                  <a:schemeClr val="dk1"/>
                </a:solidFill>
              </a:rPr>
              <a:t>(frase do próximo slide)</a:t>
            </a:r>
            <a:br>
              <a:rPr lang="pt-BR">
                <a:solidFill>
                  <a:schemeClr val="dk1"/>
                </a:solidFill>
              </a:rPr>
            </a:br>
            <a:r>
              <a:rPr lang="pt-BR">
                <a:solidFill>
                  <a:schemeClr val="dk1"/>
                </a:solidFill>
              </a:rPr>
              <a:t> a dor é essa, o que um agilista faz dentro de um time quando não ta claro o que todo mundo ta fazendo e o que vem pela frente? criamos um excel</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5e7639dca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5e7639dca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(frase para abrir o próximo slide)</a:t>
            </a:r>
            <a:br>
              <a:rPr lang="pt-BR"/>
            </a:br>
            <a:br>
              <a:rPr lang="pt-BR"/>
            </a:br>
            <a:r>
              <a:rPr lang="pt-BR">
                <a:solidFill>
                  <a:schemeClr val="dk1"/>
                </a:solidFill>
              </a:rPr>
              <a:t>“show, temos um board…. no excel”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5a1d4453e6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5a1d4453e6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lang="pt-BR"/>
            </a:br>
            <a:br>
              <a:rPr lang="pt-BR"/>
            </a:br>
            <a:r>
              <a:rPr lang="pt-BR"/>
              <a:t>a gente sofreu uma dor que a gente sabia a solução.</a:t>
            </a:r>
            <a:br>
              <a:rPr lang="pt-BR"/>
            </a:br>
            <a:br>
              <a:rPr lang="pt-BR"/>
            </a:br>
            <a:r>
              <a:rPr lang="pt-BR">
                <a:solidFill>
                  <a:schemeClr val="dk1"/>
                </a:solidFill>
              </a:rPr>
              <a:t>excel virou um trello na nossa primeira retro em novembro / 2018</a:t>
            </a:r>
            <a:br>
              <a:rPr lang="pt-BR">
                <a:solidFill>
                  <a:schemeClr val="dk1"/>
                </a:solidFill>
              </a:rPr>
            </a:br>
            <a:br>
              <a:rPr lang="pt-BR">
                <a:solidFill>
                  <a:schemeClr val="dk1"/>
                </a:solidFill>
              </a:rPr>
            </a:br>
            <a:r>
              <a:rPr lang="pt-BR">
                <a:solidFill>
                  <a:schemeClr val="dk1"/>
                </a:solidFill>
              </a:rPr>
              <a:t>era tão confuso essa dinamica de onde colocar tal coisa por causa do tipo de board que tinha coisa que não ficava em lugar nenhum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5e7b348d3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5e7b348d3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lang="pt-BR"/>
            </a:br>
            <a:br>
              <a:rPr lang="pt-BR"/>
            </a:br>
            <a:r>
              <a:rPr lang="pt-BR"/>
              <a:t>a gente sofreu uma dor que a gente sabia a solução.</a:t>
            </a:r>
            <a:br>
              <a:rPr lang="pt-BR"/>
            </a:br>
            <a:br>
              <a:rPr lang="pt-BR"/>
            </a:br>
            <a:r>
              <a:rPr lang="pt-BR">
                <a:solidFill>
                  <a:schemeClr val="dk1"/>
                </a:solidFill>
              </a:rPr>
              <a:t>excel virou um trello na nossa primeira retro em novembro / 2018</a:t>
            </a:r>
            <a:br>
              <a:rPr lang="pt-BR">
                <a:solidFill>
                  <a:schemeClr val="dk1"/>
                </a:solidFill>
              </a:rPr>
            </a:br>
            <a:br>
              <a:rPr lang="pt-BR">
                <a:solidFill>
                  <a:schemeClr val="dk1"/>
                </a:solidFill>
              </a:rPr>
            </a:br>
            <a:r>
              <a:rPr lang="pt-BR">
                <a:solidFill>
                  <a:schemeClr val="dk1"/>
                </a:solidFill>
              </a:rPr>
              <a:t>era tão confuso essa dinamica de onde colocar tal coisa por causa do tipo de board que tinha coisa que não ficava em lugar nenhum</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5e7b348d3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5e7b348d3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lang="pt-BR"/>
            </a:br>
            <a:br>
              <a:rPr lang="pt-BR"/>
            </a:br>
            <a:r>
              <a:rPr lang="pt-BR"/>
              <a:t>a gente sofreu uma dor que a gente sabia a solução.</a:t>
            </a:r>
            <a:br>
              <a:rPr lang="pt-BR"/>
            </a:br>
            <a:br>
              <a:rPr lang="pt-BR"/>
            </a:br>
            <a:r>
              <a:rPr lang="pt-BR">
                <a:solidFill>
                  <a:schemeClr val="dk1"/>
                </a:solidFill>
              </a:rPr>
              <a:t>excel virou um trello na nossa primeira retro em novembro / 2018</a:t>
            </a:r>
            <a:br>
              <a:rPr lang="pt-BR">
                <a:solidFill>
                  <a:schemeClr val="dk1"/>
                </a:solidFill>
              </a:rPr>
            </a:br>
            <a:br>
              <a:rPr lang="pt-BR">
                <a:solidFill>
                  <a:schemeClr val="dk1"/>
                </a:solidFill>
              </a:rPr>
            </a:br>
            <a:r>
              <a:rPr lang="pt-BR">
                <a:solidFill>
                  <a:schemeClr val="dk1"/>
                </a:solidFill>
              </a:rPr>
              <a:t>era tão confuso essa dinamica de onde colocar tal coisa por causa do tipo de board que tinha coisa que não ficava em lugar nenhum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5a1d4453e6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5a1d4453e6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chegaram novas pessoas e nessa época comaçamos um trabalho com uma consultoria para nos ajudar a estruturar desde a camada de portifólio até os squads</a:t>
            </a:r>
            <a:br>
              <a:rPr lang="pt-BR"/>
            </a:br>
            <a:br>
              <a:rPr lang="pt-BR"/>
            </a:br>
            <a:r>
              <a:rPr lang="pt-BR"/>
              <a:t>a gente contratou uma consultoria para ajudar a estruturar uma parte organizacional da easynvest e essa consultoria levantou uma série de tasks que a gente precisava fazer enquanto agilistas para ajudar nessa estrutura</a:t>
            </a:r>
            <a:br>
              <a:rPr lang="pt-BR"/>
            </a:br>
            <a:br>
              <a:rPr lang="pt-BR"/>
            </a:b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5e5086b4a1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5e5086b4a1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e muitas vezes estavam relacionadas com a easynvest como um todo</a:t>
            </a:r>
            <a:br>
              <a:rPr lang="pt-BR">
                <a:solidFill>
                  <a:schemeClr val="dk1"/>
                </a:solidFill>
              </a:rPr>
            </a:br>
            <a:br>
              <a:rPr lang="pt-BR">
                <a:solidFill>
                  <a:schemeClr val="dk1"/>
                </a:solidFill>
              </a:rPr>
            </a:br>
            <a:r>
              <a:rPr lang="pt-BR">
                <a:solidFill>
                  <a:schemeClr val="dk1"/>
                </a:solidFill>
              </a:rPr>
              <a:t>ai novas atividades? o que a gente faz com elas?</a:t>
            </a:r>
            <a:br>
              <a:rPr lang="pt-BR">
                <a:solidFill>
                  <a:schemeClr val="dk1"/>
                </a:solidFill>
              </a:rPr>
            </a:br>
            <a:r>
              <a:rPr lang="pt-BR">
                <a:solidFill>
                  <a:schemeClr val="dk1"/>
                </a:solidFill>
              </a:rPr>
              <a:t>coloca no board do excel</a:t>
            </a:r>
            <a:br>
              <a:rPr lang="pt-BR">
                <a:solidFill>
                  <a:schemeClr val="dk1"/>
                </a:solidFill>
              </a:rPr>
            </a:br>
            <a:r>
              <a:rPr lang="pt-BR">
                <a:solidFill>
                  <a:schemeClr val="dk1"/>
                </a:solidFill>
              </a:rPr>
              <a:t>criar um novo board físico só para estas atividades</a:t>
            </a:r>
            <a:br>
              <a:rPr lang="pt-BR">
                <a:solidFill>
                  <a:schemeClr val="dk1"/>
                </a:solidFill>
              </a:rPr>
            </a:br>
            <a:r>
              <a:rPr lang="pt-BR">
                <a:solidFill>
                  <a:schemeClr val="dk1"/>
                </a:solidFill>
              </a:rPr>
              <a:t>não mapeia</a:t>
            </a:r>
            <a:br>
              <a:rPr lang="pt-BR">
                <a:solidFill>
                  <a:schemeClr val="dk1"/>
                </a:solidFill>
              </a:rPr>
            </a:br>
            <a:br>
              <a:rPr lang="pt-BR">
                <a:solidFill>
                  <a:schemeClr val="dk1"/>
                </a:solidFill>
              </a:rPr>
            </a:br>
            <a:r>
              <a:rPr lang="pt-BR">
                <a:solidFill>
                  <a:schemeClr val="dk1"/>
                </a:solidFill>
              </a:rPr>
              <a:t>nós como agilistas, esperava que tomasse uma decisão sábia, ai o que a gente fez? criou um board físico e manteve o board do excel</a:t>
            </a:r>
            <a:br>
              <a:rPr lang="pt-BR">
                <a:solidFill>
                  <a:schemeClr val="dk1"/>
                </a:solidFill>
              </a:rPr>
            </a:br>
            <a:br>
              <a:rPr lang="pt-BR">
                <a:solidFill>
                  <a:schemeClr val="dk1"/>
                </a:solidFill>
              </a:rPr>
            </a:br>
            <a:r>
              <a:rPr lang="pt-BR">
                <a:solidFill>
                  <a:schemeClr val="dk1"/>
                </a:solidFill>
              </a:rPr>
              <a:t>um fisico que dava visibilidade com a consultoria</a:t>
            </a:r>
            <a:br>
              <a:rPr lang="pt-BR">
                <a:solidFill>
                  <a:schemeClr val="dk1"/>
                </a:solidFill>
              </a:rPr>
            </a:br>
            <a:r>
              <a:rPr lang="pt-BR">
                <a:solidFill>
                  <a:schemeClr val="dk1"/>
                </a:solidFill>
              </a:rPr>
              <a:t>e um board no excel que só a gente olhava de vez em quando?</a:t>
            </a:r>
            <a:br>
              <a:rPr lang="pt-BR">
                <a:solidFill>
                  <a:schemeClr val="dk1"/>
                </a:solidFill>
              </a:rPr>
            </a:br>
            <a:br>
              <a:rPr lang="pt-BR">
                <a:solidFill>
                  <a:schemeClr val="dk1"/>
                </a:solidFill>
              </a:rPr>
            </a:br>
            <a:r>
              <a:rPr lang="pt-BR">
                <a:solidFill>
                  <a:schemeClr val="dk1"/>
                </a:solidFill>
              </a:rPr>
              <a:t>e na daily? a gente olhava o board físico!!</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 name="Shape 236"/>
        <p:cNvGrpSpPr/>
        <p:nvPr/>
      </p:nvGrpSpPr>
      <p:grpSpPr>
        <a:xfrm>
          <a:off x="0" y="0"/>
          <a:ext cx="0" cy="0"/>
          <a:chOff x="0" y="0"/>
          <a:chExt cx="0" cy="0"/>
        </a:xfrm>
      </p:grpSpPr>
      <p:sp>
        <p:nvSpPr>
          <p:cNvPr id="237" name="Google Shape;237;g5e7b348d3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5e7b348d3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e muitas vezes estavam relacionadas com a easynvest como um todo</a:t>
            </a:r>
            <a:br>
              <a:rPr lang="pt-BR">
                <a:solidFill>
                  <a:schemeClr val="dk1"/>
                </a:solidFill>
              </a:rPr>
            </a:br>
            <a:br>
              <a:rPr lang="pt-BR">
                <a:solidFill>
                  <a:schemeClr val="dk1"/>
                </a:solidFill>
              </a:rPr>
            </a:br>
            <a:r>
              <a:rPr lang="pt-BR">
                <a:solidFill>
                  <a:schemeClr val="dk1"/>
                </a:solidFill>
              </a:rPr>
              <a:t>ai novas atividades? o que a gente faz com elas?</a:t>
            </a:r>
            <a:br>
              <a:rPr lang="pt-BR">
                <a:solidFill>
                  <a:schemeClr val="dk1"/>
                </a:solidFill>
              </a:rPr>
            </a:br>
            <a:r>
              <a:rPr lang="pt-BR">
                <a:solidFill>
                  <a:schemeClr val="dk1"/>
                </a:solidFill>
              </a:rPr>
              <a:t>coloca no board do excel</a:t>
            </a:r>
            <a:br>
              <a:rPr lang="pt-BR">
                <a:solidFill>
                  <a:schemeClr val="dk1"/>
                </a:solidFill>
              </a:rPr>
            </a:br>
            <a:r>
              <a:rPr lang="pt-BR">
                <a:solidFill>
                  <a:schemeClr val="dk1"/>
                </a:solidFill>
              </a:rPr>
              <a:t>criar um novo board físico só para estas atividades</a:t>
            </a:r>
            <a:br>
              <a:rPr lang="pt-BR">
                <a:solidFill>
                  <a:schemeClr val="dk1"/>
                </a:solidFill>
              </a:rPr>
            </a:br>
            <a:r>
              <a:rPr lang="pt-BR">
                <a:solidFill>
                  <a:schemeClr val="dk1"/>
                </a:solidFill>
              </a:rPr>
              <a:t>não mapeia</a:t>
            </a:r>
            <a:br>
              <a:rPr lang="pt-BR">
                <a:solidFill>
                  <a:schemeClr val="dk1"/>
                </a:solidFill>
              </a:rPr>
            </a:br>
            <a:br>
              <a:rPr lang="pt-BR">
                <a:solidFill>
                  <a:schemeClr val="dk1"/>
                </a:solidFill>
              </a:rPr>
            </a:br>
            <a:r>
              <a:rPr lang="pt-BR">
                <a:solidFill>
                  <a:schemeClr val="dk1"/>
                </a:solidFill>
              </a:rPr>
              <a:t>nós como agilistas, esperava que tomasse uma decisão sábia, ai o que a gente fez? criou um board físico e manteve o board do excel</a:t>
            </a:r>
            <a:br>
              <a:rPr lang="pt-BR">
                <a:solidFill>
                  <a:schemeClr val="dk1"/>
                </a:solidFill>
              </a:rPr>
            </a:br>
            <a:br>
              <a:rPr lang="pt-BR">
                <a:solidFill>
                  <a:schemeClr val="dk1"/>
                </a:solidFill>
              </a:rPr>
            </a:br>
            <a:r>
              <a:rPr lang="pt-BR">
                <a:solidFill>
                  <a:schemeClr val="dk1"/>
                </a:solidFill>
              </a:rPr>
              <a:t>um fisico que dava visibilidade com a consultoria</a:t>
            </a:r>
            <a:br>
              <a:rPr lang="pt-BR">
                <a:solidFill>
                  <a:schemeClr val="dk1"/>
                </a:solidFill>
              </a:rPr>
            </a:br>
            <a:r>
              <a:rPr lang="pt-BR">
                <a:solidFill>
                  <a:schemeClr val="dk1"/>
                </a:solidFill>
              </a:rPr>
              <a:t>e um board no excel que só a gente olhava de vez em quando?</a:t>
            </a:r>
            <a:br>
              <a:rPr lang="pt-BR">
                <a:solidFill>
                  <a:schemeClr val="dk1"/>
                </a:solidFill>
              </a:rPr>
            </a:br>
            <a:br>
              <a:rPr lang="pt-BR">
                <a:solidFill>
                  <a:schemeClr val="dk1"/>
                </a:solidFill>
              </a:rPr>
            </a:br>
            <a:r>
              <a:rPr lang="pt-BR">
                <a:solidFill>
                  <a:schemeClr val="dk1"/>
                </a:solidFill>
              </a:rPr>
              <a:t>e na daily? a gente olhava o board físico!!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5e7b348d30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5e7b348d30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imagine o caos que era ter 2 quadros com trabalho do mesmo time</a:t>
            </a:r>
            <a:br>
              <a:rPr lang="pt-BR"/>
            </a:br>
            <a:br>
              <a:rPr lang="pt-BR"/>
            </a:br>
            <a:r>
              <a:rPr lang="pt-BR"/>
              <a:t>visão de tudo que a gente fazia: trabalho de desenvolvimento de métricas, easygoals, organização da semana de inovação, hunting, meetups, health check, mais métricas, eu já disse métricas? feedback canvas... </a:t>
            </a:r>
            <a:br>
              <a:rPr lang="pt-BR"/>
            </a:br>
            <a:br>
              <a:rPr lang="pt-BR"/>
            </a:br>
            <a:r>
              <a:rPr lang="pt-BR"/>
              <a:t>além das atividades que a gente tinha dentro de cada time, aqui eu to falando só de trabalho de capítulo!!</a:t>
            </a:r>
            <a:br>
              <a:rPr lang="pt-BR"/>
            </a:br>
            <a:br>
              <a:rPr lang="pt-BR"/>
            </a:br>
            <a:r>
              <a:rPr lang="pt-BR"/>
              <a:t>(fala antes de mudar de slide)</a:t>
            </a:r>
            <a:br>
              <a:rPr lang="pt-BR"/>
            </a:br>
            <a:r>
              <a:rPr lang="pt-BR">
                <a:solidFill>
                  <a:schemeClr val="dk1"/>
                </a:solidFill>
              </a:rPr>
              <a:t>ai a gente queria abraçar o mundo e puxar tudo ao mesmo tempo porque era tudo urgente, tudo era prioritário….</a:t>
            </a:r>
            <a:br>
              <a:rPr lang="pt-BR">
                <a:solidFill>
                  <a:schemeClr val="dk1"/>
                </a:solidFill>
              </a:rPr>
            </a:br>
            <a:r>
              <a:rPr lang="pt-BR">
                <a:solidFill>
                  <a:schemeClr val="dk1"/>
                </a:solidFill>
              </a:rPr>
              <a:t>mas não é assim que a gente faz nos times né?</a:t>
            </a:r>
            <a:br>
              <a:rPr lang="pt-BR">
                <a:solidFill>
                  <a:schemeClr val="dk1"/>
                </a:solidFill>
              </a:rPr>
            </a:br>
            <a:r>
              <a:rPr lang="pt-BR">
                <a:solidFill>
                  <a:schemeClr val="dk1"/>
                </a:solidFill>
              </a:rPr>
              <a:t>o que a gente faz nos times? a gente limita o WIP</a:t>
            </a:r>
            <a:br>
              <a:rPr lang="pt-BR"/>
            </a:br>
            <a:br>
              <a:rPr lang="pt-BR"/>
            </a:br>
            <a:br>
              <a:rPr lang="pt-BR"/>
            </a:br>
            <a:br>
              <a:rPr lang="pt-BR"/>
            </a:b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5e7639dca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5e7639dca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e pra gente, tava show!</a:t>
            </a:r>
            <a:br>
              <a:rPr lang="pt-BR"/>
            </a:br>
            <a:br>
              <a:rPr lang="pt-BR"/>
            </a:br>
            <a:r>
              <a:rPr lang="pt-BR"/>
              <a:t>a gente só dava andamento para as coisas na consultoria, as coisas do trello mesmo quem puxava pra fazer e não tinha visbilidade para easynvest toda o que a gente de fato fazia, parecia que era só as coisas da consultoria.</a:t>
            </a:r>
            <a:br>
              <a:rPr lang="pt-BR"/>
            </a:br>
            <a:br>
              <a:rPr lang="pt-BR"/>
            </a:br>
            <a:r>
              <a:rPr lang="pt-BR"/>
              <a:t>“gente não faz sentido nenhum o que a gente tá fazendo aqui com dois boards!!” ai unificamos o board</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5a1d4453e6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5a1d4453e6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problema resolvido: parou com o quadro da consultoria e o trello, a gente juntou tudo e toda a easynvest poderia ver o trabalho em andamento.</a:t>
            </a:r>
            <a:br>
              <a:rPr lang="pt-BR"/>
            </a:br>
            <a:br>
              <a:rPr lang="pt-BR"/>
            </a:br>
            <a:r>
              <a:rPr lang="pt-BR"/>
              <a:t>visão de tudo que a gente fazia: trabalho de desenvolvimento de métricas, easygoals, organização da semana de inovação, hunting, meetups, health check, mais métricas, eu já disse métricas? feedback canvas</a:t>
            </a:r>
            <a:r>
              <a:rPr lang="pt-BR"/>
              <a:t>...</a:t>
            </a:r>
            <a:r>
              <a:rPr lang="pt-BR"/>
              <a:t> </a:t>
            </a:r>
            <a:br>
              <a:rPr lang="pt-BR"/>
            </a:br>
            <a:br>
              <a:rPr lang="pt-BR"/>
            </a:br>
            <a:r>
              <a:rPr lang="pt-BR"/>
              <a:t>além das atividades que a gente tinha dentro de cada time, aqui eu to falando só de trabalho de capítulo!!</a:t>
            </a:r>
            <a:br>
              <a:rPr lang="pt-BR"/>
            </a:br>
            <a:br>
              <a:rPr lang="pt-BR"/>
            </a:br>
            <a:r>
              <a:rPr lang="pt-BR"/>
              <a:t>(fala antes de mudar de slide)</a:t>
            </a:r>
            <a:br>
              <a:rPr lang="pt-BR"/>
            </a:br>
            <a:r>
              <a:rPr lang="pt-BR">
                <a:solidFill>
                  <a:schemeClr val="dk1"/>
                </a:solidFill>
              </a:rPr>
              <a:t>ai a gente queria abraçar o mundo e puxar tudo ao mesmo tempo porque era tudo urgente, tudo era prioritário….</a:t>
            </a:r>
            <a:br>
              <a:rPr lang="pt-BR">
                <a:solidFill>
                  <a:schemeClr val="dk1"/>
                </a:solidFill>
              </a:rPr>
            </a:br>
            <a:r>
              <a:rPr lang="pt-BR">
                <a:solidFill>
                  <a:schemeClr val="dk1"/>
                </a:solidFill>
              </a:rPr>
              <a:t>mas não é assim que a gente faz nos times né?</a:t>
            </a:r>
            <a:br>
              <a:rPr lang="pt-BR">
                <a:solidFill>
                  <a:schemeClr val="dk1"/>
                </a:solidFill>
              </a:rPr>
            </a:br>
            <a:r>
              <a:rPr lang="pt-BR">
                <a:solidFill>
                  <a:schemeClr val="dk1"/>
                </a:solidFill>
              </a:rPr>
              <a:t>o que a gente faz nos times? a gente limita o WIP</a:t>
            </a:r>
            <a:br>
              <a:rPr lang="pt-BR"/>
            </a:br>
            <a:br>
              <a:rPr lang="pt-BR"/>
            </a:br>
            <a:br>
              <a:rPr lang="pt-BR"/>
            </a:br>
            <a:br>
              <a:rPr lang="pt-BR"/>
            </a:b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5a1d4453e6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5a1d4453e6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5e7639dca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5e7639dca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pare de começar e comece a terminar</a:t>
            </a:r>
            <a:br>
              <a:rPr lang="pt-BR">
                <a:solidFill>
                  <a:schemeClr val="dk1"/>
                </a:solidFill>
              </a:rPr>
            </a:br>
            <a:br>
              <a:rPr lang="pt-BR">
                <a:solidFill>
                  <a:schemeClr val="dk1"/>
                </a:solidFill>
              </a:rPr>
            </a:br>
            <a:r>
              <a:rPr lang="pt-BR">
                <a:solidFill>
                  <a:schemeClr val="dk1"/>
                </a:solidFill>
              </a:rPr>
              <a:t>sensação de que nada nunca terminava</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5e7639dca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5e7639dca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lang="pt-BR">
                <a:solidFill>
                  <a:schemeClr val="dk1"/>
                </a:solidFill>
              </a:rPr>
            </a:br>
            <a:endParaRPr>
              <a:solidFill>
                <a:schemeClr val="dk1"/>
              </a:solidFill>
            </a:endParaRPr>
          </a:p>
          <a:p>
            <a:pPr indent="0" lvl="0" marL="0" rtl="0" algn="l">
              <a:spcBef>
                <a:spcPts val="0"/>
              </a:spcBef>
              <a:spcAft>
                <a:spcPts val="0"/>
              </a:spcAft>
              <a:buClr>
                <a:schemeClr val="dk1"/>
              </a:buClr>
              <a:buSzPts val="1100"/>
              <a:buFont typeface="Arial"/>
              <a:buNone/>
            </a:pPr>
            <a:r>
              <a:rPr lang="pt-BR">
                <a:solidFill>
                  <a:schemeClr val="dk1"/>
                </a:solidFill>
              </a:rPr>
              <a:t>pare de começar e comece a terminar</a:t>
            </a:r>
            <a:br>
              <a:rPr lang="pt-BR">
                <a:solidFill>
                  <a:schemeClr val="dk1"/>
                </a:solidFill>
              </a:rPr>
            </a:br>
            <a:br>
              <a:rPr lang="pt-BR">
                <a:solidFill>
                  <a:schemeClr val="dk1"/>
                </a:solidFill>
              </a:rPr>
            </a:br>
            <a:r>
              <a:rPr lang="pt-BR">
                <a:solidFill>
                  <a:schemeClr val="dk1"/>
                </a:solidFill>
              </a:rPr>
              <a:t>sensação de que nada nunca terminava</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g5a1d4453e6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5a1d4453e6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ai a gente queria abraçar o mundo e puxar tudo ao mesmo tempo porque era tudo urgente, tudo era prioritário….</a:t>
            </a:r>
            <a:br>
              <a:rPr lang="pt-BR">
                <a:solidFill>
                  <a:schemeClr val="dk1"/>
                </a:solidFill>
              </a:rPr>
            </a:br>
            <a:r>
              <a:rPr lang="pt-BR">
                <a:solidFill>
                  <a:schemeClr val="dk1"/>
                </a:solidFill>
              </a:rPr>
              <a:t>mas não é assim que a gente faz nos times né?</a:t>
            </a:r>
            <a:br>
              <a:rPr lang="pt-BR">
                <a:solidFill>
                  <a:schemeClr val="dk1"/>
                </a:solidFill>
              </a:rPr>
            </a:br>
            <a:r>
              <a:rPr lang="pt-BR">
                <a:solidFill>
                  <a:schemeClr val="dk1"/>
                </a:solidFill>
              </a:rPr>
              <a:t>o que a gente faz nos times? a gente limita o WIP</a:t>
            </a:r>
            <a:br>
              <a:rPr lang="pt-BR">
                <a:solidFill>
                  <a:schemeClr val="dk1"/>
                </a:solidFill>
              </a:rPr>
            </a:br>
            <a:br>
              <a:rPr lang="pt-BR">
                <a:solidFill>
                  <a:schemeClr val="dk1"/>
                </a:solidFill>
              </a:rPr>
            </a:br>
            <a:br>
              <a:rPr lang="pt-BR">
                <a:solidFill>
                  <a:schemeClr val="dk1"/>
                </a:solidFill>
              </a:rPr>
            </a:b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5e7639dca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5e7639dca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Percebemos que tudo que a gente fazia, sempre as mesmas pessoas quem puxavam pra fazer as mesmas coisas, ou seja, silo de conhecimento, eu era do hunting, dos meetups, todos os trabalhos de métricas caia para a Carol</a:t>
            </a:r>
            <a:br>
              <a:rPr lang="pt-BR">
                <a:solidFill>
                  <a:schemeClr val="dk1"/>
                </a:solidFill>
              </a:rPr>
            </a:br>
            <a:br>
              <a:rPr lang="pt-BR">
                <a:solidFill>
                  <a:schemeClr val="dk1"/>
                </a:solidFill>
              </a:rPr>
            </a:br>
            <a:r>
              <a:rPr lang="pt-BR">
                <a:solidFill>
                  <a:schemeClr val="dk1"/>
                </a:solidFill>
              </a:rPr>
              <a:t>(colocar gif da fila individual)</a:t>
            </a:r>
            <a:br>
              <a:rPr lang="pt-BR">
                <a:solidFill>
                  <a:schemeClr val="dk1"/>
                </a:solidFill>
              </a:rPr>
            </a:br>
            <a:br>
              <a:rPr lang="pt-BR">
                <a:solidFill>
                  <a:schemeClr val="dk1"/>
                </a:solidFill>
              </a:rPr>
            </a:br>
            <a:r>
              <a:rPr lang="pt-BR">
                <a:solidFill>
                  <a:schemeClr val="dk1"/>
                </a:solidFill>
              </a:rPr>
              <a:t>a gente tinha a sensação de sobrecarga de trabalho, perde de prioridade, alguns trabalhos que avançavam e outros não, falta de pareamento</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Google Shape;310;g5a1d4453e6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5a1d4453e6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 primeira estratégia que a gente fez foi: dado todas as nossas responsabilidades, quais competências precisariamos desenvolver mais.</a:t>
            </a:r>
            <a:br>
              <a:rPr lang="pt-BR"/>
            </a:br>
            <a:br>
              <a:rPr lang="pt-BR"/>
            </a:br>
            <a:r>
              <a:rPr lang="pt-BR"/>
              <a:t>frente de trabalho por par de pessoas responsáveis pela frente e trocar mais conhecimento dentro do próprio time.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g5e7b348d3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5e7b348d3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 primeira estratégia que a gente fez foi: dado todas as nossas responsabilidades, quais competências precisariamos desenvolver mais.</a:t>
            </a:r>
            <a:br>
              <a:rPr lang="pt-BR"/>
            </a:br>
            <a:br>
              <a:rPr lang="pt-BR"/>
            </a:br>
            <a:r>
              <a:rPr lang="pt-BR"/>
              <a:t>frente de trabalho por par de pessoas responsáveis pela frente e trocar mais conhecimento dentro do próprio time.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7" name="Shape 327"/>
        <p:cNvGrpSpPr/>
        <p:nvPr/>
      </p:nvGrpSpPr>
      <p:grpSpPr>
        <a:xfrm>
          <a:off x="0" y="0"/>
          <a:ext cx="0" cy="0"/>
          <a:chOff x="0" y="0"/>
          <a:chExt cx="0" cy="0"/>
        </a:xfrm>
      </p:grpSpPr>
      <p:sp>
        <p:nvSpPr>
          <p:cNvPr id="328" name="Google Shape;328;g5a1d4453e6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5a1d4453e6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mas descobrimos que algumas frentes ainda dependiam do nosso head</a:t>
            </a:r>
            <a:br>
              <a:rPr lang="pt-BR"/>
            </a:br>
            <a:r>
              <a:rPr lang="pt-BR"/>
              <a:t>vários itens da frente de trabalho que aguardavam retorno do chefe</a:t>
            </a:r>
            <a:br>
              <a:rPr lang="pt-BR"/>
            </a:br>
            <a:br>
              <a:rPr lang="pt-BR"/>
            </a:br>
            <a:r>
              <a:rPr lang="pt-BR"/>
              <a:t>como a gente resolveu isso: tempo e prática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4" name="Shape 334"/>
        <p:cNvGrpSpPr/>
        <p:nvPr/>
      </p:nvGrpSpPr>
      <p:grpSpPr>
        <a:xfrm>
          <a:off x="0" y="0"/>
          <a:ext cx="0" cy="0"/>
          <a:chOff x="0" y="0"/>
          <a:chExt cx="0" cy="0"/>
        </a:xfrm>
      </p:grpSpPr>
      <p:sp>
        <p:nvSpPr>
          <p:cNvPr id="335" name="Google Shape;335;g5e7639dca4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5e7639dca4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nenhum lugar acontece de ficar bloqueado por pessoa para poder seguir né?</a:t>
            </a:r>
            <a:br>
              <a:rPr lang="pt-BR">
                <a:solidFill>
                  <a:schemeClr val="dk1"/>
                </a:solidFill>
              </a:rPr>
            </a:br>
            <a:br>
              <a:rPr lang="pt-BR">
                <a:solidFill>
                  <a:schemeClr val="dk1"/>
                </a:solidFill>
              </a:rPr>
            </a:br>
            <a:r>
              <a:rPr lang="pt-BR">
                <a:solidFill>
                  <a:schemeClr val="dk1"/>
                </a:solidFill>
              </a:rPr>
              <a:t>mesmo sendo agilista que qualquer formação de time ocorre, no começo o time depende muito de uma liderança para avançar as coisas</a:t>
            </a:r>
            <a:br>
              <a:rPr lang="pt-BR">
                <a:solidFill>
                  <a:schemeClr val="dk1"/>
                </a:solidFill>
              </a:rPr>
            </a:br>
            <a:r>
              <a:rPr lang="pt-BR">
                <a:solidFill>
                  <a:schemeClr val="dk1"/>
                </a:solidFill>
              </a:rPr>
              <a:t>foi interessante perceber que a gente também fazia isso</a:t>
            </a:r>
            <a:br>
              <a:rPr lang="pt-BR">
                <a:solidFill>
                  <a:schemeClr val="dk1"/>
                </a:solidFill>
              </a:rPr>
            </a:br>
            <a:r>
              <a:rPr lang="pt-BR">
                <a:solidFill>
                  <a:schemeClr val="dk1"/>
                </a:solidFill>
              </a:rPr>
              <a:t>mas já na segunda vez a gente já andava sozinho</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5e7b348d30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5e7b348d3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lang="pt-BR"/>
            </a:br>
            <a:br>
              <a:rPr lang="pt-BR"/>
            </a:br>
            <a:r>
              <a:rPr lang="pt-BR"/>
              <a:t>frente de trabalho por par de pessoas responsáveis pela frente e trocar mais conhecimento dentro do próprio time.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5e7b348d3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5e7b348d3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br>
              <a:rPr lang="pt-BR">
                <a:solidFill>
                  <a:schemeClr val="dk1"/>
                </a:solidFill>
              </a:rPr>
            </a:br>
            <a:br>
              <a:rPr lang="pt-BR">
                <a:solidFill>
                  <a:schemeClr val="dk1"/>
                </a:solidFill>
              </a:rPr>
            </a:br>
            <a:r>
              <a:rPr lang="pt-BR">
                <a:solidFill>
                  <a:schemeClr val="dk1"/>
                </a:solidFill>
              </a:rPr>
              <a:t>mesmo sendo agilista que qualquer formação de time ocorre, no começo o time depende muito de uma liderança para avançar as coisas</a:t>
            </a:r>
            <a:br>
              <a:rPr lang="pt-BR">
                <a:solidFill>
                  <a:schemeClr val="dk1"/>
                </a:solidFill>
              </a:rPr>
            </a:br>
            <a:r>
              <a:rPr lang="pt-BR">
                <a:solidFill>
                  <a:schemeClr val="dk1"/>
                </a:solidFill>
              </a:rPr>
              <a:t>foi interessante perceber que a gente também fazia isso</a:t>
            </a:r>
            <a:br>
              <a:rPr lang="pt-BR">
                <a:solidFill>
                  <a:schemeClr val="dk1"/>
                </a:solidFill>
              </a:rPr>
            </a:br>
            <a:r>
              <a:rPr lang="pt-BR">
                <a:solidFill>
                  <a:schemeClr val="dk1"/>
                </a:solidFill>
              </a:rPr>
              <a:t>mas já na segunda vez a gente já andava sozinho</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g5e7639dca4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5e7639dca4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pt-BR">
                <a:solidFill>
                  <a:schemeClr val="dk1"/>
                </a:solidFill>
              </a:rPr>
              <a:t>nenhum lugar acontece de ficar bloqueado por pessoa para poder seguir né?</a:t>
            </a:r>
            <a:br>
              <a:rPr lang="pt-BR">
                <a:solidFill>
                  <a:schemeClr val="dk1"/>
                </a:solidFill>
              </a:rPr>
            </a:br>
            <a:br>
              <a:rPr lang="pt-BR">
                <a:solidFill>
                  <a:schemeClr val="dk1"/>
                </a:solidFill>
              </a:rPr>
            </a:br>
            <a:r>
              <a:rPr lang="pt-BR">
                <a:solidFill>
                  <a:schemeClr val="dk1"/>
                </a:solidFill>
              </a:rPr>
              <a:t>mesmo sendo agilista que qualquer formação de time ocorre, no começo o time depende muito de uma liderança para avançar as coisas</a:t>
            </a:r>
            <a:br>
              <a:rPr lang="pt-BR">
                <a:solidFill>
                  <a:schemeClr val="dk1"/>
                </a:solidFill>
              </a:rPr>
            </a:br>
            <a:r>
              <a:rPr lang="pt-BR">
                <a:solidFill>
                  <a:schemeClr val="dk1"/>
                </a:solidFill>
              </a:rPr>
              <a:t>foi interessante perceber que a gente também fazia isso</a:t>
            </a:r>
            <a:br>
              <a:rPr lang="pt-BR">
                <a:solidFill>
                  <a:schemeClr val="dk1"/>
                </a:solidFill>
              </a:rPr>
            </a:br>
            <a:r>
              <a:rPr lang="pt-BR">
                <a:solidFill>
                  <a:schemeClr val="dk1"/>
                </a:solidFill>
              </a:rPr>
              <a:t>mas já na segunda vez a gente já andava sozinho</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g5a26262cc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5a26262cc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dk1"/>
                </a:solidFill>
              </a:rPr>
              <a:t>logo agilistas</a:t>
            </a:r>
            <a:br>
              <a:rPr lang="pt-BR">
                <a:solidFill>
                  <a:schemeClr val="dk1"/>
                </a:solidFill>
              </a:rPr>
            </a:br>
            <a:br>
              <a:rPr lang="pt-BR">
                <a:solidFill>
                  <a:schemeClr val="dk1"/>
                </a:solidFill>
              </a:rPr>
            </a:br>
            <a:r>
              <a:rPr lang="pt-BR">
                <a:solidFill>
                  <a:schemeClr val="dk1"/>
                </a:solidFill>
              </a:rPr>
              <a:t>e sabe o que apareceu na nossa retro? que a gente precisava fazer mais retro.</a:t>
            </a:r>
            <a:endParaRPr>
              <a:solidFill>
                <a:schemeClr val="dk1"/>
              </a:solidFill>
            </a:endParaRPr>
          </a:p>
          <a:p>
            <a:pPr indent="0" lvl="0" marL="0" rtl="0" algn="l">
              <a:spcBef>
                <a:spcPts val="0"/>
              </a:spcBef>
              <a:spcAft>
                <a:spcPts val="0"/>
              </a:spcAft>
              <a:buClr>
                <a:schemeClr val="dk1"/>
              </a:buClr>
              <a:buSzPts val="1100"/>
              <a:buFont typeface="Arial"/>
              <a:buNone/>
            </a:pPr>
            <a:br>
              <a:rPr lang="pt-BR">
                <a:solidFill>
                  <a:schemeClr val="dk1"/>
                </a:solidFill>
              </a:rPr>
            </a:br>
            <a:br>
              <a:rPr lang="pt-BR">
                <a:solidFill>
                  <a:schemeClr val="dk1"/>
                </a:solidFill>
              </a:rPr>
            </a:br>
            <a:r>
              <a:rPr lang="pt-BR">
                <a:solidFill>
                  <a:schemeClr val="dk1"/>
                </a:solidFill>
              </a:rPr>
              <a:t>parece que a gente melhorou né?</a:t>
            </a:r>
            <a:br>
              <a:rPr lang="pt-BR">
                <a:solidFill>
                  <a:schemeClr val="dk1"/>
                </a:solidFill>
              </a:rPr>
            </a:br>
            <a:r>
              <a:rPr lang="pt-BR">
                <a:solidFill>
                  <a:schemeClr val="dk1"/>
                </a:solidFill>
              </a:rPr>
              <a:t>mas não….</a:t>
            </a:r>
            <a:br>
              <a:rPr lang="pt-BR">
                <a:solidFill>
                  <a:schemeClr val="dk1"/>
                </a:solidFill>
              </a:rPr>
            </a:br>
            <a:br>
              <a:rPr lang="pt-BR">
                <a:solidFill>
                  <a:schemeClr val="dk1"/>
                </a:solidFill>
              </a:rPr>
            </a:br>
            <a:r>
              <a:rPr lang="pt-BR">
                <a:solidFill>
                  <a:schemeClr val="dk1"/>
                </a:solidFill>
              </a:rPr>
              <a:t>as coisas não avançanvaam direito no quadro</a:t>
            </a:r>
            <a:br>
              <a:rPr lang="pt-BR">
                <a:solidFill>
                  <a:schemeClr val="dk1"/>
                </a:solidFill>
              </a:rPr>
            </a:br>
            <a:r>
              <a:rPr lang="pt-BR">
                <a:solidFill>
                  <a:schemeClr val="dk1"/>
                </a:solidFill>
              </a:rPr>
              <a:t>a gente fazia acordos verbais em reunião</a:t>
            </a:r>
            <a:br>
              <a:rPr lang="pt-BR">
                <a:solidFill>
                  <a:schemeClr val="dk1"/>
                </a:solidFill>
              </a:rPr>
            </a:br>
            <a:r>
              <a:rPr lang="pt-BR">
                <a:solidFill>
                  <a:schemeClr val="dk1"/>
                </a:solidFill>
              </a:rPr>
              <a:t>a gente esquecia tudo que a gente tinha combinado</a:t>
            </a:r>
            <a:br>
              <a:rPr lang="pt-BR">
                <a:solidFill>
                  <a:schemeClr val="dk1"/>
                </a:solidFill>
              </a:rPr>
            </a:br>
            <a:r>
              <a:rPr lang="pt-BR">
                <a:solidFill>
                  <a:schemeClr val="dk1"/>
                </a:solidFill>
              </a:rPr>
              <a:t>as melhorias que a gente fez foi completamente dentro do nosso trabalho no dia a dia, gestão visual do nosso rabalho como board, wip... </a:t>
            </a:r>
            <a:br>
              <a:rPr lang="pt-BR">
                <a:solidFill>
                  <a:schemeClr val="dk1"/>
                </a:solidFill>
              </a:rPr>
            </a:br>
            <a:br>
              <a:rPr lang="pt-BR">
                <a:solidFill>
                  <a:schemeClr val="dk1"/>
                </a:solidFill>
              </a:rPr>
            </a:br>
            <a:r>
              <a:rPr lang="pt-BR">
                <a:solidFill>
                  <a:schemeClr val="dk1"/>
                </a:solidFill>
              </a:rPr>
              <a:t>questão de estratégia, acordos do time? ngm ligava!</a:t>
            </a:r>
            <a:br>
              <a:rPr lang="pt-BR">
                <a:solidFill>
                  <a:schemeClr val="dk1"/>
                </a:solidFill>
              </a:rPr>
            </a:br>
            <a:br>
              <a:rPr lang="pt-BR">
                <a:solidFill>
                  <a:schemeClr val="dk1"/>
                </a:solidFill>
              </a:rPr>
            </a:br>
            <a:br>
              <a:rPr lang="pt-BR">
                <a:solidFill>
                  <a:schemeClr val="dk1"/>
                </a:solidFill>
              </a:rPr>
            </a:br>
            <a:r>
              <a:rPr lang="pt-BR">
                <a:solidFill>
                  <a:schemeClr val="dk1"/>
                </a:solidFill>
              </a:rPr>
              <a:t>os itens ficavam parados no quadro, ou seja, era uma dor gritante mas a gente não resolvia</a:t>
            </a:r>
            <a:br>
              <a:rPr lang="pt-BR">
                <a:solidFill>
                  <a:schemeClr val="dk1"/>
                </a:solidFill>
              </a:rPr>
            </a:br>
            <a:r>
              <a:rPr lang="pt-BR">
                <a:solidFill>
                  <a:schemeClr val="dk1"/>
                </a:solidFill>
              </a:rPr>
              <a:t>por exemplo, ficava claro que a gente precisvaa do thiago, mas a gente não falava nada</a:t>
            </a:r>
            <a:br>
              <a:rPr lang="pt-BR">
                <a:solidFill>
                  <a:schemeClr val="dk1"/>
                </a:solidFill>
              </a:rPr>
            </a:br>
            <a:br>
              <a:rPr lang="pt-BR">
                <a:solidFill>
                  <a:schemeClr val="dk1"/>
                </a:solidFill>
              </a:rPr>
            </a:br>
            <a:r>
              <a:rPr lang="pt-BR">
                <a:solidFill>
                  <a:schemeClr val="dk1"/>
                </a:solidFill>
              </a:rPr>
              <a:t>olha só, um grupo de agilistas que não se dava feedback</a:t>
            </a:r>
            <a:br>
              <a:rPr lang="pt-BR">
                <a:solidFill>
                  <a:schemeClr val="dk1"/>
                </a:solidFill>
              </a:rPr>
            </a:br>
            <a:br>
              <a:rPr lang="pt-BR">
                <a:solidFill>
                  <a:schemeClr val="dk1"/>
                </a:solidFill>
              </a:rPr>
            </a:br>
            <a:r>
              <a:rPr lang="pt-BR">
                <a:solidFill>
                  <a:schemeClr val="dk1"/>
                </a:solidFill>
              </a:rPr>
              <a:t>a gente sofrendo igual um diabo e ficamos de novembro até abril sem fazer nenhuma retro</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5a26262cc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5a26262cc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time como qualquer outro</a:t>
            </a:r>
            <a:br>
              <a:rPr lang="pt-BR"/>
            </a:br>
            <a:br>
              <a:rPr lang="pt-BR"/>
            </a:br>
            <a:r>
              <a:rPr lang="pt-BR"/>
              <a:t>focado em fazer o trabalho</a:t>
            </a:r>
            <a:br>
              <a:rPr lang="pt-BR"/>
            </a:br>
            <a:br>
              <a:rPr lang="pt-BR"/>
            </a:br>
            <a:r>
              <a:rPr lang="pt-BR"/>
              <a:t>mesmo em time de agilistas a gente não tava aplicando práticas ageis</a:t>
            </a:r>
            <a:br>
              <a:rPr lang="pt-BR"/>
            </a:br>
            <a:br>
              <a:rPr lang="pt-BR"/>
            </a:br>
            <a:r>
              <a:rPr lang="pt-BR"/>
              <a:t>estavamos totalmente no mindset de entrega e não olhavamos pra nos mesmos</a:t>
            </a:r>
            <a:br>
              <a:rPr lang="pt-BR"/>
            </a:br>
            <a:r>
              <a:rPr lang="pt-BR"/>
              <a:t>em algum momento a gente teve essa iluminação, a mesma iluminação que a gente leva nos times mas normalmente em um time menor</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Google Shape;379;g5e7b348d3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5e7b348d3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g5e7b348d30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5e7b348d30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g5a1d4453e6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5a1d4453e6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8" name="Shape 398"/>
        <p:cNvGrpSpPr/>
        <p:nvPr/>
      </p:nvGrpSpPr>
      <p:grpSpPr>
        <a:xfrm>
          <a:off x="0" y="0"/>
          <a:ext cx="0" cy="0"/>
          <a:chOff x="0" y="0"/>
          <a:chExt cx="0" cy="0"/>
        </a:xfrm>
      </p:grpSpPr>
      <p:sp>
        <p:nvSpPr>
          <p:cNvPr id="399" name="Google Shape;399;g5a26262cc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5a26262cc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 name="Shape 405"/>
        <p:cNvGrpSpPr/>
        <p:nvPr/>
      </p:nvGrpSpPr>
      <p:grpSpPr>
        <a:xfrm>
          <a:off x="0" y="0"/>
          <a:ext cx="0" cy="0"/>
          <a:chOff x="0" y="0"/>
          <a:chExt cx="0" cy="0"/>
        </a:xfrm>
      </p:grpSpPr>
      <p:sp>
        <p:nvSpPr>
          <p:cNvPr id="406" name="Google Shape;406;g5a26262c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5a26262c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1" Type="http://schemas.openxmlformats.org/officeDocument/2006/relationships/image" Target="../media/image10.jpg"/><Relationship Id="rId10" Type="http://schemas.openxmlformats.org/officeDocument/2006/relationships/image" Target="../media/image6.jpg"/><Relationship Id="rId12" Type="http://schemas.openxmlformats.org/officeDocument/2006/relationships/image" Target="../media/image11.jpg"/><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9.jpg"/><Relationship Id="rId9" Type="http://schemas.openxmlformats.org/officeDocument/2006/relationships/image" Target="../media/image5.jpg"/><Relationship Id="rId5" Type="http://schemas.openxmlformats.org/officeDocument/2006/relationships/image" Target="../media/image3.jpg"/><Relationship Id="rId6" Type="http://schemas.openxmlformats.org/officeDocument/2006/relationships/image" Target="../media/image19.jpg"/><Relationship Id="rId7" Type="http://schemas.openxmlformats.org/officeDocument/2006/relationships/image" Target="../media/image8.jpg"/><Relationship Id="rId8" Type="http://schemas.openxmlformats.org/officeDocument/2006/relationships/image" Target="../media/image7.jpg"/></Relationships>
</file>

<file path=ppt/slides/_rels/slide3.xml.rels><?xml version="1.0" encoding="UTF-8" standalone="yes"?><Relationships xmlns="http://schemas.openxmlformats.org/package/2006/relationships"><Relationship Id="rId11" Type="http://schemas.openxmlformats.org/officeDocument/2006/relationships/image" Target="../media/image17.png"/><Relationship Id="rId10" Type="http://schemas.openxmlformats.org/officeDocument/2006/relationships/image" Target="../media/image18.jpg"/><Relationship Id="rId12" Type="http://schemas.openxmlformats.org/officeDocument/2006/relationships/image" Target="../media/image20.jp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14.jpg"/><Relationship Id="rId9" Type="http://schemas.openxmlformats.org/officeDocument/2006/relationships/image" Target="../media/image16.jpg"/><Relationship Id="rId5" Type="http://schemas.openxmlformats.org/officeDocument/2006/relationships/image" Target="../media/image12.jpg"/><Relationship Id="rId6" Type="http://schemas.openxmlformats.org/officeDocument/2006/relationships/image" Target="../media/image13.jpg"/><Relationship Id="rId7" Type="http://schemas.openxmlformats.org/officeDocument/2006/relationships/image" Target="../media/image23.jpg"/><Relationship Id="rId8"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28.png"/><Relationship Id="rId5"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jp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0.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5.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32.png"/><Relationship Id="rId5"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image" Target="../media/image42.png"/><Relationship Id="rId5" Type="http://schemas.openxmlformats.org/officeDocument/2006/relationships/image" Target="../media/image30.png"/><Relationship Id="rId6"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5.png"/><Relationship Id="rId4" Type="http://schemas.openxmlformats.org/officeDocument/2006/relationships/image" Target="../media/image34.jpg"/><Relationship Id="rId5"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9.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1" Type="http://schemas.openxmlformats.org/officeDocument/2006/relationships/image" Target="../media/image63.png"/><Relationship Id="rId10" Type="http://schemas.openxmlformats.org/officeDocument/2006/relationships/image" Target="../media/image36.png"/><Relationship Id="rId13" Type="http://schemas.openxmlformats.org/officeDocument/2006/relationships/image" Target="../media/image21.png"/><Relationship Id="rId12" Type="http://schemas.openxmlformats.org/officeDocument/2006/relationships/image" Target="../media/image35.png"/><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comments" Target="../comments/comment1.xml"/><Relationship Id="rId4" Type="http://schemas.openxmlformats.org/officeDocument/2006/relationships/image" Target="../media/image22.png"/><Relationship Id="rId9" Type="http://schemas.openxmlformats.org/officeDocument/2006/relationships/image" Target="../media/image41.png"/><Relationship Id="rId14" Type="http://schemas.openxmlformats.org/officeDocument/2006/relationships/image" Target="../media/image33.png"/><Relationship Id="rId5" Type="http://schemas.openxmlformats.org/officeDocument/2006/relationships/image" Target="../media/image31.png"/><Relationship Id="rId6" Type="http://schemas.openxmlformats.org/officeDocument/2006/relationships/image" Target="../media/image43.png"/><Relationship Id="rId7" Type="http://schemas.openxmlformats.org/officeDocument/2006/relationships/image" Target="../media/image37.png"/><Relationship Id="rId8"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9.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2.gif"/><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45.png"/><Relationship Id="rId5"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56.png"/><Relationship Id="rId5" Type="http://schemas.openxmlformats.org/officeDocument/2006/relationships/image" Target="../media/image46.png"/><Relationship Id="rId6" Type="http://schemas.openxmlformats.org/officeDocument/2006/relationships/image" Target="../media/image61.png"/><Relationship Id="rId7"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4.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8.png"/><Relationship Id="rId4" Type="http://schemas.openxmlformats.org/officeDocument/2006/relationships/image" Target="../media/image54.png"/><Relationship Id="rId5" Type="http://schemas.openxmlformats.org/officeDocument/2006/relationships/image" Target="../media/image59.png"/><Relationship Id="rId6"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2.png"/><Relationship Id="rId4" Type="http://schemas.openxmlformats.org/officeDocument/2006/relationships/image" Target="../media/image48.png"/><Relationship Id="rId5"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2.png"/><Relationship Id="rId4" Type="http://schemas.openxmlformats.org/officeDocument/2006/relationships/image" Target="../media/image50.png"/><Relationship Id="rId5" Type="http://schemas.openxmlformats.org/officeDocument/2006/relationships/image" Target="../media/image53.png"/><Relationship Id="rId6"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47.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1.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57.gif"/><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60.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Google Shape;99;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0" name="Google Shape;100;p25"/>
          <p:cNvSpPr txBox="1"/>
          <p:nvPr/>
        </p:nvSpPr>
        <p:spPr>
          <a:xfrm>
            <a:off x="382400" y="1499550"/>
            <a:ext cx="5862300" cy="2144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b="1" lang="pt-BR" sz="3000">
                <a:solidFill>
                  <a:srgbClr val="FFFFFF"/>
                </a:solidFill>
                <a:latin typeface="Fira Sans"/>
                <a:ea typeface="Fira Sans"/>
                <a:cs typeface="Fira Sans"/>
                <a:sym typeface="Fira Sans"/>
              </a:rPr>
              <a:t>Casa de ferreiro, espeto de pau </a:t>
            </a:r>
            <a:endParaRPr b="1" sz="3000">
              <a:solidFill>
                <a:srgbClr val="FFFFFF"/>
              </a:solidFill>
              <a:latin typeface="Fira Sans"/>
              <a:ea typeface="Fira Sans"/>
              <a:cs typeface="Fira Sans"/>
              <a:sym typeface="Fira Sans"/>
            </a:endParaRPr>
          </a:p>
          <a:p>
            <a:pPr indent="0" lvl="0" marL="0" rtl="0" algn="l">
              <a:lnSpc>
                <a:spcPct val="115000"/>
              </a:lnSpc>
              <a:spcBef>
                <a:spcPts val="0"/>
              </a:spcBef>
              <a:spcAft>
                <a:spcPts val="0"/>
              </a:spcAft>
              <a:buClr>
                <a:srgbClr val="000000"/>
              </a:buClr>
              <a:buSzPts val="1100"/>
              <a:buFont typeface="Arial"/>
              <a:buNone/>
            </a:pPr>
            <a:r>
              <a:rPr b="1" lang="pt-BR" sz="3000">
                <a:solidFill>
                  <a:srgbClr val="FFFFFF"/>
                </a:solidFill>
                <a:latin typeface="Fira Sans"/>
                <a:ea typeface="Fira Sans"/>
                <a:cs typeface="Fira Sans"/>
                <a:sym typeface="Fira Sans"/>
              </a:rPr>
              <a:t>Agilista também fura WiP, não faz retro e outras coisas.</a:t>
            </a:r>
            <a:endParaRPr b="1" sz="3000">
              <a:solidFill>
                <a:srgbClr val="FFFFFF"/>
              </a:solidFill>
              <a:latin typeface="Fira Sans"/>
              <a:ea typeface="Fira Sans"/>
              <a:cs typeface="Fira Sans"/>
              <a:sym typeface="Fira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pic>
        <p:nvPicPr>
          <p:cNvPr id="105" name="Google Shape;105;p26"/>
          <p:cNvPicPr preferRelativeResize="0"/>
          <p:nvPr/>
        </p:nvPicPr>
        <p:blipFill>
          <a:blip r:embed="rId3">
            <a:alphaModFix/>
          </a:blip>
          <a:stretch>
            <a:fillRect/>
          </a:stretch>
        </p:blipFill>
        <p:spPr>
          <a:xfrm>
            <a:off x="533400" y="152400"/>
            <a:ext cx="1285875" cy="1276350"/>
          </a:xfrm>
          <a:prstGeom prst="rect">
            <a:avLst/>
          </a:prstGeom>
          <a:noFill/>
          <a:ln>
            <a:noFill/>
          </a:ln>
        </p:spPr>
      </p:pic>
      <p:sp>
        <p:nvSpPr>
          <p:cNvPr id="106" name="Google Shape;106;p26"/>
          <p:cNvSpPr txBox="1"/>
          <p:nvPr/>
        </p:nvSpPr>
        <p:spPr>
          <a:xfrm>
            <a:off x="2378475" y="381000"/>
            <a:ext cx="4434300" cy="74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350">
                <a:solidFill>
                  <a:srgbClr val="232325"/>
                </a:solidFill>
              </a:rPr>
              <a:t>28 ANOS, FORMADA EM SEGURANÇA DA INFORMAÇÃO, DOGLOVER, VEGETARIANA (que não come salada) E TATUAGEM</a:t>
            </a:r>
            <a:endParaRPr/>
          </a:p>
        </p:txBody>
      </p:sp>
      <p:pic>
        <p:nvPicPr>
          <p:cNvPr id="107" name="Google Shape;107;p26"/>
          <p:cNvPicPr preferRelativeResize="0"/>
          <p:nvPr/>
        </p:nvPicPr>
        <p:blipFill>
          <a:blip r:embed="rId4">
            <a:alphaModFix/>
          </a:blip>
          <a:stretch>
            <a:fillRect/>
          </a:stretch>
        </p:blipFill>
        <p:spPr>
          <a:xfrm>
            <a:off x="7471400" y="30038"/>
            <a:ext cx="1209675" cy="1304925"/>
          </a:xfrm>
          <a:prstGeom prst="rect">
            <a:avLst/>
          </a:prstGeom>
          <a:noFill/>
          <a:ln>
            <a:noFill/>
          </a:ln>
        </p:spPr>
      </p:pic>
      <p:pic>
        <p:nvPicPr>
          <p:cNvPr id="108" name="Google Shape;108;p26"/>
          <p:cNvPicPr preferRelativeResize="0"/>
          <p:nvPr/>
        </p:nvPicPr>
        <p:blipFill>
          <a:blip r:embed="rId5">
            <a:alphaModFix/>
          </a:blip>
          <a:stretch>
            <a:fillRect/>
          </a:stretch>
        </p:blipFill>
        <p:spPr>
          <a:xfrm>
            <a:off x="5060638" y="1601675"/>
            <a:ext cx="1333500" cy="1304925"/>
          </a:xfrm>
          <a:prstGeom prst="rect">
            <a:avLst/>
          </a:prstGeom>
          <a:noFill/>
          <a:ln>
            <a:noFill/>
          </a:ln>
        </p:spPr>
      </p:pic>
      <p:pic>
        <p:nvPicPr>
          <p:cNvPr id="109" name="Google Shape;109;p26"/>
          <p:cNvPicPr preferRelativeResize="0"/>
          <p:nvPr/>
        </p:nvPicPr>
        <p:blipFill>
          <a:blip r:embed="rId6">
            <a:alphaModFix/>
          </a:blip>
          <a:stretch>
            <a:fillRect/>
          </a:stretch>
        </p:blipFill>
        <p:spPr>
          <a:xfrm>
            <a:off x="6353950" y="1334975"/>
            <a:ext cx="1333500" cy="1385186"/>
          </a:xfrm>
          <a:prstGeom prst="rect">
            <a:avLst/>
          </a:prstGeom>
          <a:noFill/>
          <a:ln>
            <a:noFill/>
          </a:ln>
        </p:spPr>
      </p:pic>
      <p:pic>
        <p:nvPicPr>
          <p:cNvPr id="110" name="Google Shape;110;p26"/>
          <p:cNvPicPr preferRelativeResize="0"/>
          <p:nvPr/>
        </p:nvPicPr>
        <p:blipFill>
          <a:blip r:embed="rId7">
            <a:alphaModFix/>
          </a:blip>
          <a:stretch>
            <a:fillRect/>
          </a:stretch>
        </p:blipFill>
        <p:spPr>
          <a:xfrm>
            <a:off x="7652458" y="1334976"/>
            <a:ext cx="1491542" cy="1571625"/>
          </a:xfrm>
          <a:prstGeom prst="rect">
            <a:avLst/>
          </a:prstGeom>
          <a:noFill/>
          <a:ln>
            <a:noFill/>
          </a:ln>
        </p:spPr>
      </p:pic>
      <p:pic>
        <p:nvPicPr>
          <p:cNvPr id="111" name="Google Shape;111;p26"/>
          <p:cNvPicPr preferRelativeResize="0"/>
          <p:nvPr/>
        </p:nvPicPr>
        <p:blipFill>
          <a:blip r:embed="rId8">
            <a:alphaModFix/>
          </a:blip>
          <a:stretch>
            <a:fillRect/>
          </a:stretch>
        </p:blipFill>
        <p:spPr>
          <a:xfrm>
            <a:off x="7417483" y="2906600"/>
            <a:ext cx="1720692" cy="2236900"/>
          </a:xfrm>
          <a:prstGeom prst="rect">
            <a:avLst/>
          </a:prstGeom>
          <a:noFill/>
          <a:ln>
            <a:noFill/>
          </a:ln>
        </p:spPr>
      </p:pic>
      <p:pic>
        <p:nvPicPr>
          <p:cNvPr id="112" name="Google Shape;112;p26"/>
          <p:cNvPicPr preferRelativeResize="0"/>
          <p:nvPr/>
        </p:nvPicPr>
        <p:blipFill>
          <a:blip r:embed="rId9">
            <a:alphaModFix/>
          </a:blip>
          <a:stretch>
            <a:fillRect/>
          </a:stretch>
        </p:blipFill>
        <p:spPr>
          <a:xfrm>
            <a:off x="5414575" y="2720150"/>
            <a:ext cx="2237875" cy="1686525"/>
          </a:xfrm>
          <a:prstGeom prst="rect">
            <a:avLst/>
          </a:prstGeom>
          <a:noFill/>
          <a:ln>
            <a:noFill/>
          </a:ln>
        </p:spPr>
      </p:pic>
      <p:pic>
        <p:nvPicPr>
          <p:cNvPr id="113" name="Google Shape;113;p26"/>
          <p:cNvPicPr preferRelativeResize="0"/>
          <p:nvPr/>
        </p:nvPicPr>
        <p:blipFill>
          <a:blip r:embed="rId10">
            <a:alphaModFix/>
          </a:blip>
          <a:stretch>
            <a:fillRect/>
          </a:stretch>
        </p:blipFill>
        <p:spPr>
          <a:xfrm>
            <a:off x="776275" y="2830400"/>
            <a:ext cx="800100" cy="790575"/>
          </a:xfrm>
          <a:prstGeom prst="rect">
            <a:avLst/>
          </a:prstGeom>
          <a:noFill/>
          <a:ln>
            <a:noFill/>
          </a:ln>
        </p:spPr>
      </p:pic>
      <p:pic>
        <p:nvPicPr>
          <p:cNvPr id="114" name="Google Shape;114;p26"/>
          <p:cNvPicPr preferRelativeResize="0"/>
          <p:nvPr/>
        </p:nvPicPr>
        <p:blipFill>
          <a:blip r:embed="rId11">
            <a:alphaModFix/>
          </a:blip>
          <a:stretch>
            <a:fillRect/>
          </a:stretch>
        </p:blipFill>
        <p:spPr>
          <a:xfrm>
            <a:off x="781050" y="1632275"/>
            <a:ext cx="790575" cy="790575"/>
          </a:xfrm>
          <a:prstGeom prst="rect">
            <a:avLst/>
          </a:prstGeom>
          <a:noFill/>
          <a:ln>
            <a:noFill/>
          </a:ln>
        </p:spPr>
      </p:pic>
      <p:pic>
        <p:nvPicPr>
          <p:cNvPr id="115" name="Google Shape;115;p26"/>
          <p:cNvPicPr preferRelativeResize="0"/>
          <p:nvPr/>
        </p:nvPicPr>
        <p:blipFill>
          <a:blip r:embed="rId12">
            <a:alphaModFix/>
          </a:blip>
          <a:stretch>
            <a:fillRect/>
          </a:stretch>
        </p:blipFill>
        <p:spPr>
          <a:xfrm>
            <a:off x="781038" y="4070850"/>
            <a:ext cx="790575" cy="790575"/>
          </a:xfrm>
          <a:prstGeom prst="rect">
            <a:avLst/>
          </a:prstGeom>
          <a:noFill/>
          <a:ln>
            <a:noFill/>
          </a:ln>
        </p:spPr>
      </p:pic>
      <p:sp>
        <p:nvSpPr>
          <p:cNvPr id="116" name="Google Shape;116;p26"/>
          <p:cNvSpPr txBox="1"/>
          <p:nvPr/>
        </p:nvSpPr>
        <p:spPr>
          <a:xfrm>
            <a:off x="1739025" y="1861425"/>
            <a:ext cx="3000000" cy="561300"/>
          </a:xfrm>
          <a:prstGeom prst="rect">
            <a:avLst/>
          </a:prstGeom>
          <a:noFill/>
          <a:ln>
            <a:noFill/>
          </a:ln>
        </p:spPr>
        <p:txBody>
          <a:bodyPr anchorCtr="0" anchor="t" bIns="91425" lIns="91425" spcFirstLastPara="1" rIns="91425" wrap="square" tIns="91425">
            <a:noAutofit/>
          </a:bodyPr>
          <a:lstStyle/>
          <a:p>
            <a:pPr indent="0" lvl="0" marL="0" rtl="0" algn="l">
              <a:lnSpc>
                <a:spcPct val="117866"/>
              </a:lnSpc>
              <a:spcBef>
                <a:spcPts val="0"/>
              </a:spcBef>
              <a:spcAft>
                <a:spcPts val="0"/>
              </a:spcAft>
              <a:buNone/>
            </a:pPr>
            <a:r>
              <a:rPr lang="pt-BR" sz="1350">
                <a:solidFill>
                  <a:srgbClr val="232325"/>
                </a:solidFill>
              </a:rPr>
              <a:t>Agilista e Caçadora de Talentos (e memes)</a:t>
            </a:r>
            <a:r>
              <a:rPr lang="pt-BR" sz="1350">
                <a:solidFill>
                  <a:schemeClr val="dk1"/>
                </a:solidFill>
              </a:rPr>
              <a:t>​</a:t>
            </a:r>
            <a:endParaRPr sz="1350">
              <a:solidFill>
                <a:schemeClr val="dk1"/>
              </a:solidFill>
            </a:endParaRPr>
          </a:p>
        </p:txBody>
      </p:sp>
      <p:sp>
        <p:nvSpPr>
          <p:cNvPr id="117" name="Google Shape;117;p26"/>
          <p:cNvSpPr txBox="1"/>
          <p:nvPr/>
        </p:nvSpPr>
        <p:spPr>
          <a:xfrm>
            <a:off x="1739025" y="3058996"/>
            <a:ext cx="3000000" cy="396300"/>
          </a:xfrm>
          <a:prstGeom prst="rect">
            <a:avLst/>
          </a:prstGeom>
          <a:noFill/>
          <a:ln>
            <a:noFill/>
          </a:ln>
        </p:spPr>
        <p:txBody>
          <a:bodyPr anchorCtr="0" anchor="t" bIns="91425" lIns="91425" spcFirstLastPara="1" rIns="91425" wrap="square" tIns="91425">
            <a:noAutofit/>
          </a:bodyPr>
          <a:lstStyle/>
          <a:p>
            <a:pPr indent="0" lvl="0" marL="0" rtl="0" algn="l">
              <a:lnSpc>
                <a:spcPct val="117866"/>
              </a:lnSpc>
              <a:spcBef>
                <a:spcPts val="0"/>
              </a:spcBef>
              <a:spcAft>
                <a:spcPts val="0"/>
              </a:spcAft>
              <a:buNone/>
            </a:pPr>
            <a:r>
              <a:rPr lang="pt-BR" sz="1350">
                <a:solidFill>
                  <a:srgbClr val="232325"/>
                </a:solidFill>
              </a:rPr>
              <a:t>Tecnologia, multinacional, legado</a:t>
            </a:r>
            <a:r>
              <a:rPr lang="pt-BR" sz="1350">
                <a:solidFill>
                  <a:schemeClr val="dk1"/>
                </a:solidFill>
              </a:rPr>
              <a:t>​</a:t>
            </a:r>
            <a:endParaRPr sz="1350">
              <a:solidFill>
                <a:schemeClr val="dk1"/>
              </a:solidFill>
            </a:endParaRPr>
          </a:p>
          <a:p>
            <a:pPr indent="0" lvl="0" marL="0" rtl="0" algn="l">
              <a:lnSpc>
                <a:spcPct val="115000"/>
              </a:lnSpc>
              <a:spcBef>
                <a:spcPts val="0"/>
              </a:spcBef>
              <a:spcAft>
                <a:spcPts val="0"/>
              </a:spcAft>
              <a:buNone/>
            </a:pPr>
            <a:r>
              <a:rPr lang="pt-BR" sz="1350">
                <a:solidFill>
                  <a:schemeClr val="dk1"/>
                </a:solidFill>
              </a:rPr>
              <a:t>​</a:t>
            </a:r>
            <a:endParaRPr sz="1350">
              <a:solidFill>
                <a:schemeClr val="dk1"/>
              </a:solidFill>
            </a:endParaRPr>
          </a:p>
        </p:txBody>
      </p:sp>
      <p:sp>
        <p:nvSpPr>
          <p:cNvPr id="118" name="Google Shape;118;p26"/>
          <p:cNvSpPr txBox="1"/>
          <p:nvPr/>
        </p:nvSpPr>
        <p:spPr>
          <a:xfrm>
            <a:off x="1819275" y="4012350"/>
            <a:ext cx="3000000" cy="790500"/>
          </a:xfrm>
          <a:prstGeom prst="rect">
            <a:avLst/>
          </a:prstGeom>
          <a:noFill/>
          <a:ln>
            <a:noFill/>
          </a:ln>
        </p:spPr>
        <p:txBody>
          <a:bodyPr anchorCtr="0" anchor="t" bIns="91425" lIns="91425" spcFirstLastPara="1" rIns="91425" wrap="square" tIns="91425">
            <a:noAutofit/>
          </a:bodyPr>
          <a:lstStyle/>
          <a:p>
            <a:pPr indent="0" lvl="0" marL="0" rtl="0" algn="l">
              <a:lnSpc>
                <a:spcPct val="117866"/>
              </a:lnSpc>
              <a:spcBef>
                <a:spcPts val="0"/>
              </a:spcBef>
              <a:spcAft>
                <a:spcPts val="0"/>
              </a:spcAft>
              <a:buNone/>
            </a:pPr>
            <a:r>
              <a:rPr lang="pt-BR" sz="1350">
                <a:solidFill>
                  <a:srgbClr val="232325"/>
                </a:solidFill>
              </a:rPr>
              <a:t>Sustentação, redução de chamados recorrentes, melhorias para cliente interno</a:t>
            </a:r>
            <a:r>
              <a:rPr lang="pt-BR" sz="1350">
                <a:solidFill>
                  <a:schemeClr val="dk1"/>
                </a:solidFill>
              </a:rPr>
              <a:t>​</a:t>
            </a:r>
            <a:endParaRPr sz="1350">
              <a:solidFill>
                <a:schemeClr val="dk1"/>
              </a:solidFill>
            </a:endParaRPr>
          </a:p>
          <a:p>
            <a:pPr indent="0" lvl="0" marL="0" rtl="0" algn="l">
              <a:lnSpc>
                <a:spcPct val="115000"/>
              </a:lnSpc>
              <a:spcBef>
                <a:spcPts val="0"/>
              </a:spcBef>
              <a:spcAft>
                <a:spcPts val="0"/>
              </a:spcAft>
              <a:buNone/>
            </a:pPr>
            <a:r>
              <a:rPr lang="pt-BR" sz="1350">
                <a:solidFill>
                  <a:schemeClr val="dk1"/>
                </a:solidFill>
              </a:rPr>
              <a:t>​</a:t>
            </a:r>
            <a:endParaRPr sz="135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pic>
        <p:nvPicPr>
          <p:cNvPr id="123" name="Google Shape;123;p27"/>
          <p:cNvPicPr preferRelativeResize="0"/>
          <p:nvPr/>
        </p:nvPicPr>
        <p:blipFill>
          <a:blip r:embed="rId3">
            <a:alphaModFix/>
          </a:blip>
          <a:stretch>
            <a:fillRect/>
          </a:stretch>
        </p:blipFill>
        <p:spPr>
          <a:xfrm>
            <a:off x="7190775" y="1468250"/>
            <a:ext cx="1638300" cy="2143125"/>
          </a:xfrm>
          <a:prstGeom prst="rect">
            <a:avLst/>
          </a:prstGeom>
          <a:noFill/>
          <a:ln>
            <a:noFill/>
          </a:ln>
        </p:spPr>
      </p:pic>
      <p:pic>
        <p:nvPicPr>
          <p:cNvPr id="124" name="Google Shape;124;p27"/>
          <p:cNvPicPr preferRelativeResize="0"/>
          <p:nvPr/>
        </p:nvPicPr>
        <p:blipFill>
          <a:blip r:embed="rId4">
            <a:alphaModFix/>
          </a:blip>
          <a:stretch>
            <a:fillRect/>
          </a:stretch>
        </p:blipFill>
        <p:spPr>
          <a:xfrm>
            <a:off x="5658925" y="1332238"/>
            <a:ext cx="1952625" cy="1390650"/>
          </a:xfrm>
          <a:prstGeom prst="rect">
            <a:avLst/>
          </a:prstGeom>
          <a:noFill/>
          <a:ln>
            <a:noFill/>
          </a:ln>
        </p:spPr>
      </p:pic>
      <p:pic>
        <p:nvPicPr>
          <p:cNvPr id="125" name="Google Shape;125;p27"/>
          <p:cNvPicPr preferRelativeResize="0"/>
          <p:nvPr/>
        </p:nvPicPr>
        <p:blipFill>
          <a:blip r:embed="rId5">
            <a:alphaModFix/>
          </a:blip>
          <a:stretch>
            <a:fillRect/>
          </a:stretch>
        </p:blipFill>
        <p:spPr>
          <a:xfrm>
            <a:off x="6188125" y="2323500"/>
            <a:ext cx="1266825" cy="1885950"/>
          </a:xfrm>
          <a:prstGeom prst="rect">
            <a:avLst/>
          </a:prstGeom>
          <a:noFill/>
          <a:ln>
            <a:noFill/>
          </a:ln>
        </p:spPr>
      </p:pic>
      <p:pic>
        <p:nvPicPr>
          <p:cNvPr id="126" name="Google Shape;126;p27"/>
          <p:cNvPicPr preferRelativeResize="0"/>
          <p:nvPr/>
        </p:nvPicPr>
        <p:blipFill>
          <a:blip r:embed="rId6">
            <a:alphaModFix/>
          </a:blip>
          <a:stretch>
            <a:fillRect/>
          </a:stretch>
        </p:blipFill>
        <p:spPr>
          <a:xfrm>
            <a:off x="5658925" y="3952875"/>
            <a:ext cx="2181225" cy="1190625"/>
          </a:xfrm>
          <a:prstGeom prst="rect">
            <a:avLst/>
          </a:prstGeom>
          <a:noFill/>
          <a:ln>
            <a:noFill/>
          </a:ln>
        </p:spPr>
      </p:pic>
      <p:pic>
        <p:nvPicPr>
          <p:cNvPr id="127" name="Google Shape;127;p27"/>
          <p:cNvPicPr preferRelativeResize="0"/>
          <p:nvPr/>
        </p:nvPicPr>
        <p:blipFill>
          <a:blip r:embed="rId7">
            <a:alphaModFix/>
          </a:blip>
          <a:stretch>
            <a:fillRect/>
          </a:stretch>
        </p:blipFill>
        <p:spPr>
          <a:xfrm>
            <a:off x="509574" y="112890"/>
            <a:ext cx="1333500" cy="1355361"/>
          </a:xfrm>
          <a:prstGeom prst="rect">
            <a:avLst/>
          </a:prstGeom>
          <a:noFill/>
          <a:ln>
            <a:noFill/>
          </a:ln>
        </p:spPr>
      </p:pic>
      <p:sp>
        <p:nvSpPr>
          <p:cNvPr id="128" name="Google Shape;128;p27"/>
          <p:cNvSpPr txBox="1"/>
          <p:nvPr/>
        </p:nvSpPr>
        <p:spPr>
          <a:xfrm>
            <a:off x="2378475" y="381000"/>
            <a:ext cx="5624400" cy="74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pt-BR" sz="1350">
                <a:solidFill>
                  <a:srgbClr val="232325"/>
                </a:solidFill>
              </a:rPr>
              <a:t>26 ANOS, FORMADO EM CIÊNCIA DA COMPUTAÇÃO, PROJETO DE MESTRE CUCA, VICIADO EM JOGOS, PESCADOR, AMANTE DE VIAGENS, PAI DE DUAS GATINHAS, BEM DE EXATAS</a:t>
            </a:r>
            <a:r>
              <a:rPr lang="pt-BR" sz="1350">
                <a:solidFill>
                  <a:schemeClr val="dk1"/>
                </a:solidFill>
              </a:rPr>
              <a:t>​</a:t>
            </a:r>
            <a:endParaRPr sz="1350">
              <a:solidFill>
                <a:schemeClr val="dk1"/>
              </a:solidFill>
            </a:endParaRPr>
          </a:p>
          <a:p>
            <a:pPr indent="0" lvl="0" marL="0" rtl="0" algn="l">
              <a:spcBef>
                <a:spcPts val="0"/>
              </a:spcBef>
              <a:spcAft>
                <a:spcPts val="0"/>
              </a:spcAft>
              <a:buNone/>
            </a:pPr>
            <a:r>
              <a:t/>
            </a:r>
            <a:endParaRPr sz="1350">
              <a:solidFill>
                <a:srgbClr val="232325"/>
              </a:solidFill>
            </a:endParaRPr>
          </a:p>
        </p:txBody>
      </p:sp>
      <p:pic>
        <p:nvPicPr>
          <p:cNvPr id="129" name="Google Shape;129;p27"/>
          <p:cNvPicPr preferRelativeResize="0"/>
          <p:nvPr/>
        </p:nvPicPr>
        <p:blipFill>
          <a:blip r:embed="rId8">
            <a:alphaModFix/>
          </a:blip>
          <a:stretch>
            <a:fillRect/>
          </a:stretch>
        </p:blipFill>
        <p:spPr>
          <a:xfrm>
            <a:off x="781050" y="1632275"/>
            <a:ext cx="790575" cy="790575"/>
          </a:xfrm>
          <a:prstGeom prst="rect">
            <a:avLst/>
          </a:prstGeom>
          <a:noFill/>
          <a:ln>
            <a:noFill/>
          </a:ln>
        </p:spPr>
      </p:pic>
      <p:sp>
        <p:nvSpPr>
          <p:cNvPr id="130" name="Google Shape;130;p27"/>
          <p:cNvSpPr txBox="1"/>
          <p:nvPr/>
        </p:nvSpPr>
        <p:spPr>
          <a:xfrm>
            <a:off x="1739025" y="1861425"/>
            <a:ext cx="3000000" cy="45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350">
                <a:solidFill>
                  <a:srgbClr val="232325"/>
                </a:solidFill>
              </a:rPr>
              <a:t>Agilista e tech lead de excel</a:t>
            </a:r>
            <a:r>
              <a:rPr lang="pt-BR" sz="1350">
                <a:solidFill>
                  <a:schemeClr val="dk1"/>
                </a:solidFill>
              </a:rPr>
              <a:t>​</a:t>
            </a:r>
            <a:endParaRPr sz="1350">
              <a:solidFill>
                <a:srgbClr val="232325"/>
              </a:solidFill>
            </a:endParaRPr>
          </a:p>
        </p:txBody>
      </p:sp>
      <p:sp>
        <p:nvSpPr>
          <p:cNvPr id="131" name="Google Shape;131;p27"/>
          <p:cNvSpPr txBox="1"/>
          <p:nvPr/>
        </p:nvSpPr>
        <p:spPr>
          <a:xfrm>
            <a:off x="1739025" y="3058996"/>
            <a:ext cx="3000000" cy="396300"/>
          </a:xfrm>
          <a:prstGeom prst="rect">
            <a:avLst/>
          </a:prstGeom>
          <a:noFill/>
          <a:ln>
            <a:noFill/>
          </a:ln>
        </p:spPr>
        <p:txBody>
          <a:bodyPr anchorCtr="0" anchor="t" bIns="91425" lIns="91425" spcFirstLastPara="1" rIns="91425" wrap="square" tIns="91425">
            <a:noAutofit/>
          </a:bodyPr>
          <a:lstStyle/>
          <a:p>
            <a:pPr indent="0" lvl="0" marL="0" rtl="0" algn="l">
              <a:lnSpc>
                <a:spcPct val="117866"/>
              </a:lnSpc>
              <a:spcBef>
                <a:spcPts val="0"/>
              </a:spcBef>
              <a:spcAft>
                <a:spcPts val="0"/>
              </a:spcAft>
              <a:buNone/>
            </a:pPr>
            <a:r>
              <a:rPr lang="pt-BR" sz="1350">
                <a:solidFill>
                  <a:schemeClr val="dk1"/>
                </a:solidFill>
              </a:rPr>
              <a:t>Instrutor de programação e agilidade</a:t>
            </a:r>
            <a:endParaRPr sz="1350">
              <a:solidFill>
                <a:schemeClr val="dk1"/>
              </a:solidFill>
            </a:endParaRPr>
          </a:p>
          <a:p>
            <a:pPr indent="0" lvl="0" marL="0" rtl="0" algn="l">
              <a:lnSpc>
                <a:spcPct val="115000"/>
              </a:lnSpc>
              <a:spcBef>
                <a:spcPts val="0"/>
              </a:spcBef>
              <a:spcAft>
                <a:spcPts val="0"/>
              </a:spcAft>
              <a:buNone/>
            </a:pPr>
            <a:r>
              <a:rPr lang="pt-BR" sz="1350">
                <a:solidFill>
                  <a:schemeClr val="dk1"/>
                </a:solidFill>
              </a:rPr>
              <a:t>​</a:t>
            </a:r>
            <a:endParaRPr sz="1350">
              <a:solidFill>
                <a:schemeClr val="dk1"/>
              </a:solidFill>
            </a:endParaRPr>
          </a:p>
        </p:txBody>
      </p:sp>
      <p:sp>
        <p:nvSpPr>
          <p:cNvPr id="132" name="Google Shape;132;p27"/>
          <p:cNvSpPr txBox="1"/>
          <p:nvPr/>
        </p:nvSpPr>
        <p:spPr>
          <a:xfrm>
            <a:off x="1843075" y="4209450"/>
            <a:ext cx="3000000" cy="396300"/>
          </a:xfrm>
          <a:prstGeom prst="rect">
            <a:avLst/>
          </a:prstGeom>
          <a:noFill/>
          <a:ln>
            <a:noFill/>
          </a:ln>
        </p:spPr>
        <p:txBody>
          <a:bodyPr anchorCtr="0" anchor="t" bIns="91425" lIns="91425" spcFirstLastPara="1" rIns="91425" wrap="square" tIns="91425">
            <a:noAutofit/>
          </a:bodyPr>
          <a:lstStyle/>
          <a:p>
            <a:pPr indent="0" lvl="0" marL="0" rtl="0" algn="l">
              <a:lnSpc>
                <a:spcPct val="117866"/>
              </a:lnSpc>
              <a:spcBef>
                <a:spcPts val="0"/>
              </a:spcBef>
              <a:spcAft>
                <a:spcPts val="0"/>
              </a:spcAft>
              <a:buNone/>
            </a:pPr>
            <a:r>
              <a:rPr lang="pt-BR" sz="1350">
                <a:solidFill>
                  <a:schemeClr val="dk1"/>
                </a:solidFill>
              </a:rPr>
              <a:t>Desenvolvedor Back-end</a:t>
            </a:r>
            <a:endParaRPr sz="1350">
              <a:solidFill>
                <a:schemeClr val="dk1"/>
              </a:solidFill>
            </a:endParaRPr>
          </a:p>
          <a:p>
            <a:pPr indent="0" lvl="0" marL="0" rtl="0" algn="l">
              <a:lnSpc>
                <a:spcPct val="115000"/>
              </a:lnSpc>
              <a:spcBef>
                <a:spcPts val="0"/>
              </a:spcBef>
              <a:spcAft>
                <a:spcPts val="0"/>
              </a:spcAft>
              <a:buNone/>
            </a:pPr>
            <a:r>
              <a:rPr lang="pt-BR" sz="1350">
                <a:solidFill>
                  <a:schemeClr val="dk1"/>
                </a:solidFill>
              </a:rPr>
              <a:t>​</a:t>
            </a:r>
            <a:endParaRPr sz="1350">
              <a:solidFill>
                <a:schemeClr val="dk1"/>
              </a:solidFill>
            </a:endParaRPr>
          </a:p>
        </p:txBody>
      </p:sp>
      <p:pic>
        <p:nvPicPr>
          <p:cNvPr id="133" name="Google Shape;133;p27"/>
          <p:cNvPicPr preferRelativeResize="0"/>
          <p:nvPr/>
        </p:nvPicPr>
        <p:blipFill>
          <a:blip r:embed="rId9">
            <a:alphaModFix/>
          </a:blip>
          <a:stretch>
            <a:fillRect/>
          </a:stretch>
        </p:blipFill>
        <p:spPr>
          <a:xfrm>
            <a:off x="781038" y="2842425"/>
            <a:ext cx="790575" cy="829456"/>
          </a:xfrm>
          <a:prstGeom prst="rect">
            <a:avLst/>
          </a:prstGeom>
          <a:noFill/>
          <a:ln>
            <a:noFill/>
          </a:ln>
        </p:spPr>
      </p:pic>
      <p:pic>
        <p:nvPicPr>
          <p:cNvPr id="134" name="Google Shape;134;p27"/>
          <p:cNvPicPr preferRelativeResize="0"/>
          <p:nvPr/>
        </p:nvPicPr>
        <p:blipFill>
          <a:blip r:embed="rId9">
            <a:alphaModFix/>
          </a:blip>
          <a:stretch>
            <a:fillRect/>
          </a:stretch>
        </p:blipFill>
        <p:spPr>
          <a:xfrm>
            <a:off x="781038" y="3992875"/>
            <a:ext cx="790575" cy="829456"/>
          </a:xfrm>
          <a:prstGeom prst="rect">
            <a:avLst/>
          </a:prstGeom>
          <a:noFill/>
          <a:ln>
            <a:noFill/>
          </a:ln>
        </p:spPr>
      </p:pic>
      <p:pic>
        <p:nvPicPr>
          <p:cNvPr id="135" name="Google Shape;135;p27"/>
          <p:cNvPicPr preferRelativeResize="0"/>
          <p:nvPr/>
        </p:nvPicPr>
        <p:blipFill>
          <a:blip r:embed="rId10">
            <a:alphaModFix/>
          </a:blip>
          <a:stretch>
            <a:fillRect/>
          </a:stretch>
        </p:blipFill>
        <p:spPr>
          <a:xfrm>
            <a:off x="4432700" y="1208200"/>
            <a:ext cx="1685925" cy="933450"/>
          </a:xfrm>
          <a:prstGeom prst="rect">
            <a:avLst/>
          </a:prstGeom>
          <a:noFill/>
          <a:ln>
            <a:noFill/>
          </a:ln>
        </p:spPr>
      </p:pic>
      <p:pic>
        <p:nvPicPr>
          <p:cNvPr id="136" name="Google Shape;136;p27"/>
          <p:cNvPicPr preferRelativeResize="0"/>
          <p:nvPr/>
        </p:nvPicPr>
        <p:blipFill>
          <a:blip r:embed="rId11">
            <a:alphaModFix/>
          </a:blip>
          <a:stretch>
            <a:fillRect/>
          </a:stretch>
        </p:blipFill>
        <p:spPr>
          <a:xfrm>
            <a:off x="7412150" y="2980525"/>
            <a:ext cx="1352550" cy="1762125"/>
          </a:xfrm>
          <a:prstGeom prst="rect">
            <a:avLst/>
          </a:prstGeom>
          <a:noFill/>
          <a:ln>
            <a:noFill/>
          </a:ln>
        </p:spPr>
      </p:pic>
      <p:pic>
        <p:nvPicPr>
          <p:cNvPr id="137" name="Google Shape;137;p27"/>
          <p:cNvPicPr preferRelativeResize="0"/>
          <p:nvPr/>
        </p:nvPicPr>
        <p:blipFill rotWithShape="1">
          <a:blip r:embed="rId12">
            <a:alphaModFix/>
          </a:blip>
          <a:srcRect b="10218" l="0" r="0" t="11540"/>
          <a:stretch/>
        </p:blipFill>
        <p:spPr>
          <a:xfrm>
            <a:off x="4882188" y="2663125"/>
            <a:ext cx="1266826" cy="1762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8"/>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Contexto de agilidade</a:t>
            </a:r>
            <a:endParaRPr b="1">
              <a:solidFill>
                <a:srgbClr val="484854"/>
              </a:solidFill>
              <a:latin typeface="Fira Sans"/>
              <a:ea typeface="Fira Sans"/>
              <a:cs typeface="Fira Sans"/>
              <a:sym typeface="Fira Sans"/>
            </a:endParaRPr>
          </a:p>
        </p:txBody>
      </p:sp>
      <p:pic>
        <p:nvPicPr>
          <p:cNvPr id="143" name="Google Shape;143;p28"/>
          <p:cNvPicPr preferRelativeResize="0"/>
          <p:nvPr/>
        </p:nvPicPr>
        <p:blipFill rotWithShape="1">
          <a:blip r:embed="rId3">
            <a:alphaModFix/>
          </a:blip>
          <a:srcRect b="0" l="66413" r="0" t="0"/>
          <a:stretch/>
        </p:blipFill>
        <p:spPr>
          <a:xfrm>
            <a:off x="2352425" y="1343600"/>
            <a:ext cx="1494349" cy="1407177"/>
          </a:xfrm>
          <a:prstGeom prst="rect">
            <a:avLst/>
          </a:prstGeom>
          <a:noFill/>
          <a:ln>
            <a:noFill/>
          </a:ln>
        </p:spPr>
      </p:pic>
      <p:sp>
        <p:nvSpPr>
          <p:cNvPr id="144" name="Google Shape;144;p28"/>
          <p:cNvSpPr txBox="1"/>
          <p:nvPr/>
        </p:nvSpPr>
        <p:spPr>
          <a:xfrm>
            <a:off x="3846775" y="1640375"/>
            <a:ext cx="1576500" cy="37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t>Mais de 51 anos</a:t>
            </a:r>
            <a:endParaRPr/>
          </a:p>
        </p:txBody>
      </p:sp>
      <p:pic>
        <p:nvPicPr>
          <p:cNvPr id="145" name="Google Shape;145;p28"/>
          <p:cNvPicPr preferRelativeResize="0"/>
          <p:nvPr/>
        </p:nvPicPr>
        <p:blipFill rotWithShape="1">
          <a:blip r:embed="rId4">
            <a:alphaModFix/>
          </a:blip>
          <a:srcRect b="0" l="7475" r="0" t="0"/>
          <a:stretch/>
        </p:blipFill>
        <p:spPr>
          <a:xfrm>
            <a:off x="2328500" y="2750775"/>
            <a:ext cx="1542200" cy="476250"/>
          </a:xfrm>
          <a:prstGeom prst="rect">
            <a:avLst/>
          </a:prstGeom>
          <a:noFill/>
          <a:ln>
            <a:noFill/>
          </a:ln>
        </p:spPr>
      </p:pic>
      <p:sp>
        <p:nvSpPr>
          <p:cNvPr id="146" name="Google Shape;146;p28"/>
          <p:cNvSpPr txBox="1"/>
          <p:nvPr/>
        </p:nvSpPr>
        <p:spPr>
          <a:xfrm>
            <a:off x="3846775" y="2593850"/>
            <a:ext cx="3232800" cy="37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t>Tentamos usar o framework SAFe</a:t>
            </a:r>
            <a:endParaRPr/>
          </a:p>
        </p:txBody>
      </p:sp>
      <p:sp>
        <p:nvSpPr>
          <p:cNvPr id="147" name="Google Shape;147;p28"/>
          <p:cNvSpPr txBox="1"/>
          <p:nvPr/>
        </p:nvSpPr>
        <p:spPr>
          <a:xfrm>
            <a:off x="3846775" y="2018375"/>
            <a:ext cx="1576500" cy="37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t>Valor Seja ágil.</a:t>
            </a:r>
            <a:endParaRPr/>
          </a:p>
        </p:txBody>
      </p:sp>
      <p:sp>
        <p:nvSpPr>
          <p:cNvPr id="148" name="Google Shape;148;p28"/>
          <p:cNvSpPr txBox="1"/>
          <p:nvPr/>
        </p:nvSpPr>
        <p:spPr>
          <a:xfrm>
            <a:off x="3870700" y="2971850"/>
            <a:ext cx="2081400" cy="37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t>Não rolou muito bem =/</a:t>
            </a:r>
            <a:endParaRPr/>
          </a:p>
        </p:txBody>
      </p:sp>
      <p:pic>
        <p:nvPicPr>
          <p:cNvPr id="149" name="Google Shape;149;p28"/>
          <p:cNvPicPr preferRelativeResize="0"/>
          <p:nvPr/>
        </p:nvPicPr>
        <p:blipFill rotWithShape="1">
          <a:blip r:embed="rId5">
            <a:alphaModFix/>
          </a:blip>
          <a:srcRect b="0" l="0" r="0" t="0"/>
          <a:stretch/>
        </p:blipFill>
        <p:spPr>
          <a:xfrm>
            <a:off x="6934271" y="4399025"/>
            <a:ext cx="2139937" cy="6799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29"/>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Nascimento do novo capítulo de</a:t>
            </a:r>
            <a:r>
              <a:rPr b="1" lang="pt-BR">
                <a:solidFill>
                  <a:srgbClr val="484854"/>
                </a:solidFill>
                <a:latin typeface="Fira Sans"/>
                <a:ea typeface="Fira Sans"/>
                <a:cs typeface="Fira Sans"/>
                <a:sym typeface="Fira Sans"/>
              </a:rPr>
              <a:t> agilidade organizacional</a:t>
            </a:r>
            <a:endParaRPr b="1">
              <a:solidFill>
                <a:srgbClr val="484854"/>
              </a:solidFill>
              <a:latin typeface="Fira Sans"/>
              <a:ea typeface="Fira Sans"/>
              <a:cs typeface="Fira Sans"/>
              <a:sym typeface="Fira Sans"/>
            </a:endParaRPr>
          </a:p>
        </p:txBody>
      </p:sp>
      <p:grpSp>
        <p:nvGrpSpPr>
          <p:cNvPr id="155" name="Google Shape;155;p29"/>
          <p:cNvGrpSpPr/>
          <p:nvPr/>
        </p:nvGrpSpPr>
        <p:grpSpPr>
          <a:xfrm>
            <a:off x="1365925" y="1484125"/>
            <a:ext cx="2767500" cy="2915075"/>
            <a:chOff x="1365925" y="1484125"/>
            <a:chExt cx="2767500" cy="2915075"/>
          </a:xfrm>
        </p:grpSpPr>
        <p:pic>
          <p:nvPicPr>
            <p:cNvPr id="156" name="Google Shape;156;p29"/>
            <p:cNvPicPr preferRelativeResize="0"/>
            <p:nvPr/>
          </p:nvPicPr>
          <p:blipFill>
            <a:blip r:embed="rId3">
              <a:alphaModFix/>
            </a:blip>
            <a:stretch>
              <a:fillRect/>
            </a:stretch>
          </p:blipFill>
          <p:spPr>
            <a:xfrm>
              <a:off x="1365925" y="1484125"/>
              <a:ext cx="2767430" cy="2355875"/>
            </a:xfrm>
            <a:prstGeom prst="rect">
              <a:avLst/>
            </a:prstGeom>
            <a:noFill/>
            <a:ln>
              <a:noFill/>
            </a:ln>
          </p:spPr>
        </p:pic>
        <p:sp>
          <p:nvSpPr>
            <p:cNvPr id="157" name="Google Shape;157;p29"/>
            <p:cNvSpPr txBox="1"/>
            <p:nvPr/>
          </p:nvSpPr>
          <p:spPr>
            <a:xfrm>
              <a:off x="1365925" y="4028100"/>
              <a:ext cx="2767500" cy="37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a:t>Time Investir</a:t>
              </a:r>
              <a:endParaRPr b="1"/>
            </a:p>
          </p:txBody>
        </p:sp>
      </p:grpSp>
      <p:grpSp>
        <p:nvGrpSpPr>
          <p:cNvPr id="158" name="Google Shape;158;p29"/>
          <p:cNvGrpSpPr/>
          <p:nvPr/>
        </p:nvGrpSpPr>
        <p:grpSpPr>
          <a:xfrm>
            <a:off x="4921420" y="1484125"/>
            <a:ext cx="2856655" cy="2915075"/>
            <a:chOff x="4921420" y="1484125"/>
            <a:chExt cx="2856655" cy="2915075"/>
          </a:xfrm>
        </p:grpSpPr>
        <p:pic>
          <p:nvPicPr>
            <p:cNvPr id="159" name="Google Shape;159;p29"/>
            <p:cNvPicPr preferRelativeResize="0"/>
            <p:nvPr/>
          </p:nvPicPr>
          <p:blipFill>
            <a:blip r:embed="rId4">
              <a:alphaModFix/>
            </a:blip>
            <a:stretch>
              <a:fillRect/>
            </a:stretch>
          </p:blipFill>
          <p:spPr>
            <a:xfrm>
              <a:off x="4921420" y="1484125"/>
              <a:ext cx="2856655" cy="2355875"/>
            </a:xfrm>
            <a:prstGeom prst="rect">
              <a:avLst/>
            </a:prstGeom>
            <a:noFill/>
            <a:ln>
              <a:noFill/>
            </a:ln>
          </p:spPr>
        </p:pic>
        <p:sp>
          <p:nvSpPr>
            <p:cNvPr id="160" name="Google Shape;160;p29"/>
            <p:cNvSpPr txBox="1"/>
            <p:nvPr/>
          </p:nvSpPr>
          <p:spPr>
            <a:xfrm>
              <a:off x="4966000" y="4028100"/>
              <a:ext cx="2767500" cy="37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a:t>Time Cadastro</a:t>
              </a:r>
              <a:endParaRPr b="1"/>
            </a:p>
          </p:txBody>
        </p:sp>
      </p:grpSp>
      <p:pic>
        <p:nvPicPr>
          <p:cNvPr id="161" name="Google Shape;161;p29"/>
          <p:cNvPicPr preferRelativeResize="0"/>
          <p:nvPr/>
        </p:nvPicPr>
        <p:blipFill rotWithShape="1">
          <a:blip r:embed="rId5">
            <a:alphaModFix/>
          </a:blip>
          <a:srcRect b="0" l="0" r="0" t="0"/>
          <a:stretch/>
        </p:blipFill>
        <p:spPr>
          <a:xfrm>
            <a:off x="6934271" y="4399025"/>
            <a:ext cx="2139937" cy="6799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
                                        <p:tgtEl>
                                          <p:spTgt spid="1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
                                        <p:tgtEl>
                                          <p:spTgt spid="1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30"/>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Atuação dentro dos squads</a:t>
            </a:r>
            <a:endParaRPr b="1">
              <a:solidFill>
                <a:srgbClr val="484854"/>
              </a:solidFill>
              <a:latin typeface="Fira Sans"/>
              <a:ea typeface="Fira Sans"/>
              <a:cs typeface="Fira Sans"/>
              <a:sym typeface="Fira Sans"/>
            </a:endParaRPr>
          </a:p>
        </p:txBody>
      </p:sp>
      <p:sp>
        <p:nvSpPr>
          <p:cNvPr id="167" name="Google Shape;167;p30"/>
          <p:cNvSpPr txBox="1"/>
          <p:nvPr/>
        </p:nvSpPr>
        <p:spPr>
          <a:xfrm>
            <a:off x="0" y="1669400"/>
            <a:ext cx="2811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Times diferentes</a:t>
            </a:r>
            <a:endParaRPr sz="1800"/>
          </a:p>
        </p:txBody>
      </p:sp>
      <p:sp>
        <p:nvSpPr>
          <p:cNvPr id="168" name="Google Shape;168;p30"/>
          <p:cNvSpPr txBox="1"/>
          <p:nvPr/>
        </p:nvSpPr>
        <p:spPr>
          <a:xfrm>
            <a:off x="0" y="1122988"/>
            <a:ext cx="4023600" cy="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1 agilista por squad</a:t>
            </a:r>
            <a:endParaRPr sz="1800"/>
          </a:p>
        </p:txBody>
      </p:sp>
      <p:cxnSp>
        <p:nvCxnSpPr>
          <p:cNvPr id="169" name="Google Shape;169;p30"/>
          <p:cNvCxnSpPr/>
          <p:nvPr/>
        </p:nvCxnSpPr>
        <p:spPr>
          <a:xfrm>
            <a:off x="4293025" y="1075600"/>
            <a:ext cx="0" cy="3513000"/>
          </a:xfrm>
          <a:prstGeom prst="straightConnector1">
            <a:avLst/>
          </a:prstGeom>
          <a:noFill/>
          <a:ln cap="flat" cmpd="sng" w="9525">
            <a:solidFill>
              <a:schemeClr val="dk2"/>
            </a:solidFill>
            <a:prstDash val="solid"/>
            <a:round/>
            <a:headEnd len="med" w="med" type="none"/>
            <a:tailEnd len="med" w="med" type="none"/>
          </a:ln>
        </p:spPr>
      </p:cxnSp>
      <p:sp>
        <p:nvSpPr>
          <p:cNvPr id="170" name="Google Shape;170;p30"/>
          <p:cNvSpPr txBox="1"/>
          <p:nvPr/>
        </p:nvSpPr>
        <p:spPr>
          <a:xfrm>
            <a:off x="4723550" y="1857450"/>
            <a:ext cx="4023600" cy="14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Mesmo método????</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pt-BR" sz="3500">
                <a:solidFill>
                  <a:srgbClr val="454545"/>
                </a:solidFill>
              </a:rPr>
              <a:t>🤔</a:t>
            </a:r>
            <a:endParaRPr sz="1800"/>
          </a:p>
        </p:txBody>
      </p:sp>
      <p:sp>
        <p:nvSpPr>
          <p:cNvPr id="171" name="Google Shape;171;p30"/>
          <p:cNvSpPr txBox="1"/>
          <p:nvPr/>
        </p:nvSpPr>
        <p:spPr>
          <a:xfrm>
            <a:off x="5774625" y="2861350"/>
            <a:ext cx="3163800" cy="1428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pt-BR" sz="1800" strike="sngStrike"/>
              <a:t>Método único</a:t>
            </a:r>
            <a:endParaRPr sz="1800" strike="sngStrike"/>
          </a:p>
          <a:p>
            <a:pPr indent="0" lvl="0" marL="0" rtl="0" algn="r">
              <a:spcBef>
                <a:spcPts val="0"/>
              </a:spcBef>
              <a:spcAft>
                <a:spcPts val="0"/>
              </a:spcAft>
              <a:buNone/>
            </a:pPr>
            <a:r>
              <a:t/>
            </a:r>
            <a:endParaRPr sz="1800"/>
          </a:p>
          <a:p>
            <a:pPr indent="0" lvl="0" marL="0" rtl="0" algn="r">
              <a:spcBef>
                <a:spcPts val="0"/>
              </a:spcBef>
              <a:spcAft>
                <a:spcPts val="0"/>
              </a:spcAft>
              <a:buNone/>
            </a:pPr>
            <a:r>
              <a:t/>
            </a:r>
            <a:endParaRPr sz="1800"/>
          </a:p>
          <a:p>
            <a:pPr indent="0" lvl="0" marL="0" rtl="0" algn="r">
              <a:spcBef>
                <a:spcPts val="0"/>
              </a:spcBef>
              <a:spcAft>
                <a:spcPts val="0"/>
              </a:spcAft>
              <a:buNone/>
            </a:pPr>
            <a:r>
              <a:rPr lang="pt-BR" sz="1800"/>
              <a:t>Práticas e Conceitos Comuns</a:t>
            </a:r>
            <a:endParaRPr sz="1800"/>
          </a:p>
        </p:txBody>
      </p:sp>
      <p:sp>
        <p:nvSpPr>
          <p:cNvPr id="172" name="Google Shape;172;p30"/>
          <p:cNvSpPr txBox="1"/>
          <p:nvPr/>
        </p:nvSpPr>
        <p:spPr>
          <a:xfrm>
            <a:off x="0" y="2104800"/>
            <a:ext cx="2811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Pessoas diferentes</a:t>
            </a:r>
            <a:endParaRPr sz="1800"/>
          </a:p>
        </p:txBody>
      </p:sp>
      <p:sp>
        <p:nvSpPr>
          <p:cNvPr id="173" name="Google Shape;173;p30"/>
          <p:cNvSpPr txBox="1"/>
          <p:nvPr/>
        </p:nvSpPr>
        <p:spPr>
          <a:xfrm>
            <a:off x="0" y="2517900"/>
            <a:ext cx="2811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Senioridades </a:t>
            </a:r>
            <a:r>
              <a:rPr lang="pt-BR" sz="1800"/>
              <a:t>diferentes</a:t>
            </a:r>
            <a:endParaRPr sz="1800"/>
          </a:p>
        </p:txBody>
      </p:sp>
      <p:sp>
        <p:nvSpPr>
          <p:cNvPr id="174" name="Google Shape;174;p30"/>
          <p:cNvSpPr txBox="1"/>
          <p:nvPr/>
        </p:nvSpPr>
        <p:spPr>
          <a:xfrm>
            <a:off x="125" y="2949750"/>
            <a:ext cx="2811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Habilidades </a:t>
            </a:r>
            <a:r>
              <a:rPr lang="pt-BR" sz="1800"/>
              <a:t>diferentes</a:t>
            </a:r>
            <a:endParaRPr sz="1800"/>
          </a:p>
        </p:txBody>
      </p:sp>
      <p:sp>
        <p:nvSpPr>
          <p:cNvPr id="175" name="Google Shape;175;p30"/>
          <p:cNvSpPr txBox="1"/>
          <p:nvPr/>
        </p:nvSpPr>
        <p:spPr>
          <a:xfrm>
            <a:off x="125" y="3381600"/>
            <a:ext cx="2811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Plataformas </a:t>
            </a:r>
            <a:r>
              <a:rPr lang="pt-BR" sz="1800"/>
              <a:t>diferentes</a:t>
            </a:r>
            <a:endParaRPr sz="1800"/>
          </a:p>
        </p:txBody>
      </p:sp>
      <p:pic>
        <p:nvPicPr>
          <p:cNvPr id="176" name="Google Shape;176;p30"/>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
                                        <p:tgtEl>
                                          <p:spTgt spid="1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
                                        <p:tgtEl>
                                          <p:spTgt spid="1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
                                        <p:tgtEl>
                                          <p:spTgt spid="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
                                        <p:tgtEl>
                                          <p:spTgt spid="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
                                        <p:tgtEl>
                                          <p:spTgt spid="1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
                                        <p:tgtEl>
                                          <p:spTgt spid="1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31"/>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O capítulo foi aumentando...</a:t>
            </a:r>
            <a:endParaRPr b="1">
              <a:solidFill>
                <a:srgbClr val="484854"/>
              </a:solidFill>
              <a:latin typeface="Fira Sans"/>
              <a:ea typeface="Fira Sans"/>
              <a:cs typeface="Fira Sans"/>
              <a:sym typeface="Fira Sans"/>
            </a:endParaRPr>
          </a:p>
        </p:txBody>
      </p:sp>
      <p:sp>
        <p:nvSpPr>
          <p:cNvPr id="182" name="Google Shape;182;p31"/>
          <p:cNvSpPr txBox="1"/>
          <p:nvPr/>
        </p:nvSpPr>
        <p:spPr>
          <a:xfrm>
            <a:off x="174950" y="1496150"/>
            <a:ext cx="8330400" cy="1971600"/>
          </a:xfrm>
          <a:prstGeom prst="rect">
            <a:avLst/>
          </a:prstGeom>
          <a:noFill/>
          <a:ln>
            <a:noFill/>
          </a:ln>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t/>
            </a:r>
            <a:endParaRPr b="1" sz="1600">
              <a:solidFill>
                <a:schemeClr val="dk2"/>
              </a:solidFill>
              <a:latin typeface="Fira Sans"/>
              <a:ea typeface="Fira Sans"/>
              <a:cs typeface="Fira Sans"/>
              <a:sym typeface="Fira Sans"/>
            </a:endParaRPr>
          </a:p>
        </p:txBody>
      </p:sp>
      <p:pic>
        <p:nvPicPr>
          <p:cNvPr id="183" name="Google Shape;183;p31"/>
          <p:cNvPicPr preferRelativeResize="0"/>
          <p:nvPr/>
        </p:nvPicPr>
        <p:blipFill rotWithShape="1">
          <a:blip r:embed="rId3">
            <a:alphaModFix/>
          </a:blip>
          <a:srcRect b="22123" l="0" r="0" t="20279"/>
          <a:stretch/>
        </p:blipFill>
        <p:spPr>
          <a:xfrm>
            <a:off x="542500" y="1496150"/>
            <a:ext cx="2895700" cy="2962500"/>
          </a:xfrm>
          <a:prstGeom prst="rect">
            <a:avLst/>
          </a:prstGeom>
          <a:noFill/>
          <a:ln>
            <a:noFill/>
          </a:ln>
        </p:spPr>
      </p:pic>
      <p:sp>
        <p:nvSpPr>
          <p:cNvPr id="184" name="Google Shape;184;p31"/>
          <p:cNvSpPr txBox="1"/>
          <p:nvPr/>
        </p:nvSpPr>
        <p:spPr>
          <a:xfrm>
            <a:off x="4173300" y="2791850"/>
            <a:ext cx="4023600" cy="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e a visibilidade do trabalho foi diminuindo.</a:t>
            </a:r>
            <a:endParaRPr sz="1800"/>
          </a:p>
        </p:txBody>
      </p:sp>
      <p:pic>
        <p:nvPicPr>
          <p:cNvPr id="185" name="Google Shape;185;p31"/>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3C47D"/>
        </a:solidFill>
      </p:bgPr>
    </p:bg>
    <p:spTree>
      <p:nvGrpSpPr>
        <p:cNvPr id="189" name="Shape 189"/>
        <p:cNvGrpSpPr/>
        <p:nvPr/>
      </p:nvGrpSpPr>
      <p:grpSpPr>
        <a:xfrm>
          <a:off x="0" y="0"/>
          <a:ext cx="0" cy="0"/>
          <a:chOff x="0" y="0"/>
          <a:chExt cx="0" cy="0"/>
        </a:xfrm>
      </p:grpSpPr>
      <p:sp>
        <p:nvSpPr>
          <p:cNvPr id="190" name="Google Shape;190;p32"/>
          <p:cNvSpPr txBox="1"/>
          <p:nvPr>
            <p:ph type="title"/>
          </p:nvPr>
        </p:nvSpPr>
        <p:spPr>
          <a:xfrm>
            <a:off x="1196550" y="2066100"/>
            <a:ext cx="6987300" cy="101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A gente já era um time de agilidade?</a:t>
            </a:r>
            <a:endParaRPr b="1">
              <a:solidFill>
                <a:srgbClr val="FFFFFF"/>
              </a:solidFill>
              <a:latin typeface="Fira Sans"/>
              <a:ea typeface="Fira Sans"/>
              <a:cs typeface="Fira Sans"/>
              <a:sym typeface="Fira Sans"/>
            </a:endParaRPr>
          </a:p>
        </p:txBody>
      </p:sp>
      <p:pic>
        <p:nvPicPr>
          <p:cNvPr id="191" name="Google Shape;191;p32"/>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9900"/>
        </a:solidFill>
      </p:bgPr>
    </p:bg>
    <p:spTree>
      <p:nvGrpSpPr>
        <p:cNvPr id="195" name="Shape 195"/>
        <p:cNvGrpSpPr/>
        <p:nvPr/>
      </p:nvGrpSpPr>
      <p:grpSpPr>
        <a:xfrm>
          <a:off x="0" y="0"/>
          <a:ext cx="0" cy="0"/>
          <a:chOff x="0" y="0"/>
          <a:chExt cx="0" cy="0"/>
        </a:xfrm>
      </p:grpSpPr>
      <p:sp>
        <p:nvSpPr>
          <p:cNvPr id="196" name="Google Shape;196;p33"/>
          <p:cNvSpPr txBox="1"/>
          <p:nvPr>
            <p:ph type="title"/>
          </p:nvPr>
        </p:nvSpPr>
        <p:spPr>
          <a:xfrm>
            <a:off x="1210625" y="1787600"/>
            <a:ext cx="6987300" cy="101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O que um agilista faz dentro de um time quando não está claro o que todo mundo está fazendo e o que vem pela frente?</a:t>
            </a:r>
            <a:endParaRPr b="1">
              <a:solidFill>
                <a:srgbClr val="FFFFFF"/>
              </a:solidFill>
              <a:latin typeface="Fira Sans"/>
              <a:ea typeface="Fira Sans"/>
              <a:cs typeface="Fira Sans"/>
              <a:sym typeface="Fira Sans"/>
            </a:endParaRPr>
          </a:p>
        </p:txBody>
      </p:sp>
      <p:pic>
        <p:nvPicPr>
          <p:cNvPr id="197" name="Google Shape;197;p33"/>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4"/>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V0 de um quadro do capítulo</a:t>
            </a:r>
            <a:endParaRPr b="1">
              <a:solidFill>
                <a:srgbClr val="484854"/>
              </a:solidFill>
              <a:latin typeface="Fira Sans"/>
              <a:ea typeface="Fira Sans"/>
              <a:cs typeface="Fira Sans"/>
              <a:sym typeface="Fira Sans"/>
            </a:endParaRPr>
          </a:p>
        </p:txBody>
      </p:sp>
      <p:pic>
        <p:nvPicPr>
          <p:cNvPr id="203" name="Google Shape;203;p34"/>
          <p:cNvPicPr preferRelativeResize="0"/>
          <p:nvPr/>
        </p:nvPicPr>
        <p:blipFill>
          <a:blip r:embed="rId3">
            <a:alphaModFix/>
          </a:blip>
          <a:stretch>
            <a:fillRect/>
          </a:stretch>
        </p:blipFill>
        <p:spPr>
          <a:xfrm>
            <a:off x="0" y="899125"/>
            <a:ext cx="9144000" cy="3352650"/>
          </a:xfrm>
          <a:prstGeom prst="rect">
            <a:avLst/>
          </a:prstGeom>
          <a:noFill/>
          <a:ln>
            <a:noFill/>
          </a:ln>
        </p:spPr>
      </p:pic>
      <p:pic>
        <p:nvPicPr>
          <p:cNvPr id="204" name="Google Shape;204;p34"/>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35"/>
          <p:cNvSpPr txBox="1"/>
          <p:nvPr>
            <p:ph type="title"/>
          </p:nvPr>
        </p:nvSpPr>
        <p:spPr>
          <a:xfrm>
            <a:off x="174950" y="284725"/>
            <a:ext cx="87348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Primeira retrospectiva 5 meses depois do início</a:t>
            </a:r>
            <a:endParaRPr b="1">
              <a:solidFill>
                <a:srgbClr val="484854"/>
              </a:solidFill>
              <a:latin typeface="Fira Sans"/>
              <a:ea typeface="Fira Sans"/>
              <a:cs typeface="Fira Sans"/>
              <a:sym typeface="Fira Sans"/>
            </a:endParaRPr>
          </a:p>
        </p:txBody>
      </p:sp>
      <p:pic>
        <p:nvPicPr>
          <p:cNvPr id="210" name="Google Shape;210;p35"/>
          <p:cNvPicPr preferRelativeResize="0"/>
          <p:nvPr/>
        </p:nvPicPr>
        <p:blipFill>
          <a:blip r:embed="rId3">
            <a:alphaModFix/>
          </a:blip>
          <a:stretch>
            <a:fillRect/>
          </a:stretch>
        </p:blipFill>
        <p:spPr>
          <a:xfrm>
            <a:off x="2286725" y="1031963"/>
            <a:ext cx="4570540" cy="3542677"/>
          </a:xfrm>
          <a:prstGeom prst="rect">
            <a:avLst/>
          </a:prstGeom>
          <a:noFill/>
          <a:ln>
            <a:noFill/>
          </a:ln>
        </p:spPr>
      </p:pic>
      <p:pic>
        <p:nvPicPr>
          <p:cNvPr id="211" name="Google Shape;211;p35"/>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6"/>
          <p:cNvSpPr txBox="1"/>
          <p:nvPr>
            <p:ph type="title"/>
          </p:nvPr>
        </p:nvSpPr>
        <p:spPr>
          <a:xfrm>
            <a:off x="174950" y="284725"/>
            <a:ext cx="87348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Métricas, Eficácia e </a:t>
            </a:r>
            <a:r>
              <a:rPr b="1" lang="pt-BR">
                <a:solidFill>
                  <a:srgbClr val="484854"/>
                </a:solidFill>
                <a:latin typeface="Fira Sans"/>
                <a:ea typeface="Fira Sans"/>
                <a:cs typeface="Fira Sans"/>
                <a:sym typeface="Fira Sans"/>
              </a:rPr>
              <a:t>Portfólio</a:t>
            </a:r>
            <a:endParaRPr b="1">
              <a:solidFill>
                <a:srgbClr val="484854"/>
              </a:solidFill>
              <a:latin typeface="Fira Sans"/>
              <a:ea typeface="Fira Sans"/>
              <a:cs typeface="Fira Sans"/>
              <a:sym typeface="Fira Sans"/>
            </a:endParaRPr>
          </a:p>
        </p:txBody>
      </p:sp>
      <p:pic>
        <p:nvPicPr>
          <p:cNvPr id="217" name="Google Shape;217;p36"/>
          <p:cNvPicPr preferRelativeResize="0"/>
          <p:nvPr/>
        </p:nvPicPr>
        <p:blipFill>
          <a:blip r:embed="rId3">
            <a:alphaModFix/>
          </a:blip>
          <a:stretch>
            <a:fillRect/>
          </a:stretch>
        </p:blipFill>
        <p:spPr>
          <a:xfrm>
            <a:off x="787725" y="1056800"/>
            <a:ext cx="3542676" cy="3542676"/>
          </a:xfrm>
          <a:prstGeom prst="rect">
            <a:avLst/>
          </a:prstGeom>
          <a:noFill/>
          <a:ln>
            <a:noFill/>
          </a:ln>
        </p:spPr>
      </p:pic>
      <p:sp>
        <p:nvSpPr>
          <p:cNvPr id="218" name="Google Shape;218;p36"/>
          <p:cNvSpPr txBox="1"/>
          <p:nvPr/>
        </p:nvSpPr>
        <p:spPr>
          <a:xfrm>
            <a:off x="4364750" y="2333225"/>
            <a:ext cx="565800" cy="77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5000">
                <a:solidFill>
                  <a:srgbClr val="484854"/>
                </a:solidFill>
                <a:latin typeface="Fira Sans"/>
                <a:ea typeface="Fira Sans"/>
                <a:cs typeface="Fira Sans"/>
                <a:sym typeface="Fira Sans"/>
              </a:rPr>
              <a:t>+</a:t>
            </a:r>
            <a:endParaRPr sz="5000"/>
          </a:p>
        </p:txBody>
      </p:sp>
      <p:pic>
        <p:nvPicPr>
          <p:cNvPr id="219" name="Google Shape;219;p36"/>
          <p:cNvPicPr preferRelativeResize="0"/>
          <p:nvPr/>
        </p:nvPicPr>
        <p:blipFill>
          <a:blip r:embed="rId4">
            <a:alphaModFix/>
          </a:blip>
          <a:stretch>
            <a:fillRect/>
          </a:stretch>
        </p:blipFill>
        <p:spPr>
          <a:xfrm>
            <a:off x="4974250" y="1476113"/>
            <a:ext cx="3756250" cy="2503541"/>
          </a:xfrm>
          <a:prstGeom prst="rect">
            <a:avLst/>
          </a:prstGeom>
          <a:noFill/>
          <a:ln>
            <a:noFill/>
          </a:ln>
        </p:spPr>
      </p:pic>
      <p:pic>
        <p:nvPicPr>
          <p:cNvPr id="220" name="Google Shape;220;p36"/>
          <p:cNvPicPr preferRelativeResize="0"/>
          <p:nvPr/>
        </p:nvPicPr>
        <p:blipFill rotWithShape="1">
          <a:blip r:embed="rId5">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Google Shape;225;p37"/>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Novas Agilistas</a:t>
            </a:r>
            <a:endParaRPr b="1">
              <a:solidFill>
                <a:srgbClr val="484854"/>
              </a:solidFill>
              <a:latin typeface="Fira Sans"/>
              <a:ea typeface="Fira Sans"/>
              <a:cs typeface="Fira Sans"/>
              <a:sym typeface="Fira Sans"/>
            </a:endParaRPr>
          </a:p>
        </p:txBody>
      </p:sp>
      <p:pic>
        <p:nvPicPr>
          <p:cNvPr id="226" name="Google Shape;226;p37"/>
          <p:cNvPicPr preferRelativeResize="0"/>
          <p:nvPr/>
        </p:nvPicPr>
        <p:blipFill>
          <a:blip r:embed="rId3">
            <a:alphaModFix/>
          </a:blip>
          <a:stretch>
            <a:fillRect/>
          </a:stretch>
        </p:blipFill>
        <p:spPr>
          <a:xfrm>
            <a:off x="245550" y="826550"/>
            <a:ext cx="2858075" cy="2858075"/>
          </a:xfrm>
          <a:prstGeom prst="rect">
            <a:avLst/>
          </a:prstGeom>
          <a:noFill/>
          <a:ln>
            <a:noFill/>
          </a:ln>
        </p:spPr>
      </p:pic>
      <p:pic>
        <p:nvPicPr>
          <p:cNvPr id="227" name="Google Shape;227;p37"/>
          <p:cNvPicPr preferRelativeResize="0"/>
          <p:nvPr/>
        </p:nvPicPr>
        <p:blipFill>
          <a:blip r:embed="rId4">
            <a:alphaModFix/>
          </a:blip>
          <a:stretch>
            <a:fillRect/>
          </a:stretch>
        </p:blipFill>
        <p:spPr>
          <a:xfrm>
            <a:off x="6090550" y="2027050"/>
            <a:ext cx="2982250" cy="2454450"/>
          </a:xfrm>
          <a:prstGeom prst="rect">
            <a:avLst/>
          </a:prstGeom>
          <a:noFill/>
          <a:ln>
            <a:noFill/>
          </a:ln>
        </p:spPr>
      </p:pic>
      <p:pic>
        <p:nvPicPr>
          <p:cNvPr id="228" name="Google Shape;228;p37"/>
          <p:cNvPicPr preferRelativeResize="0"/>
          <p:nvPr/>
        </p:nvPicPr>
        <p:blipFill>
          <a:blip r:embed="rId5">
            <a:alphaModFix/>
          </a:blip>
          <a:stretch>
            <a:fillRect/>
          </a:stretch>
        </p:blipFill>
        <p:spPr>
          <a:xfrm>
            <a:off x="3477175" y="1592400"/>
            <a:ext cx="2413050" cy="2413050"/>
          </a:xfrm>
          <a:prstGeom prst="rect">
            <a:avLst/>
          </a:prstGeom>
          <a:noFill/>
          <a:ln>
            <a:noFill/>
          </a:ln>
        </p:spPr>
      </p:pic>
      <p:pic>
        <p:nvPicPr>
          <p:cNvPr id="229" name="Google Shape;229;p37"/>
          <p:cNvPicPr preferRelativeResize="0"/>
          <p:nvPr/>
        </p:nvPicPr>
        <p:blipFill rotWithShape="1">
          <a:blip r:embed="rId6">
            <a:alphaModFix/>
          </a:blip>
          <a:srcRect b="0" l="0" r="0" t="0"/>
          <a:stretch/>
        </p:blipFill>
        <p:spPr>
          <a:xfrm>
            <a:off x="6934271" y="4399025"/>
            <a:ext cx="2139937" cy="6799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FF"/>
        </a:solidFill>
      </p:bgPr>
    </p:bg>
    <p:spTree>
      <p:nvGrpSpPr>
        <p:cNvPr id="233" name="Shape 233"/>
        <p:cNvGrpSpPr/>
        <p:nvPr/>
      </p:nvGrpSpPr>
      <p:grpSpPr>
        <a:xfrm>
          <a:off x="0" y="0"/>
          <a:ext cx="0" cy="0"/>
          <a:chOff x="0" y="0"/>
          <a:chExt cx="0" cy="0"/>
        </a:xfrm>
      </p:grpSpPr>
      <p:sp>
        <p:nvSpPr>
          <p:cNvPr id="234" name="Google Shape;234;p38"/>
          <p:cNvSpPr txBox="1"/>
          <p:nvPr>
            <p:ph type="title"/>
          </p:nvPr>
        </p:nvSpPr>
        <p:spPr>
          <a:xfrm>
            <a:off x="1229200" y="840600"/>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Novas atividades da consultoria vai pra onde?</a:t>
            </a:r>
            <a:endParaRPr b="1">
              <a:solidFill>
                <a:srgbClr val="FFFFFF"/>
              </a:solidFill>
              <a:latin typeface="Fira Sans"/>
              <a:ea typeface="Fira Sans"/>
              <a:cs typeface="Fira Sans"/>
              <a:sym typeface="Fira Sans"/>
            </a:endParaRPr>
          </a:p>
          <a:p>
            <a:pPr indent="0" lvl="0" marL="0" rtl="0" algn="l">
              <a:spcBef>
                <a:spcPts val="0"/>
              </a:spcBef>
              <a:spcAft>
                <a:spcPts val="0"/>
              </a:spcAft>
              <a:buClr>
                <a:schemeClr val="dk1"/>
              </a:buClr>
              <a:buSzPts val="1100"/>
              <a:buFont typeface="Arial"/>
              <a:buNone/>
            </a:pPr>
            <a:br>
              <a:rPr b="1" lang="pt-BR">
                <a:solidFill>
                  <a:srgbClr val="FFFFFF"/>
                </a:solidFill>
                <a:latin typeface="Fira Sans"/>
                <a:ea typeface="Fira Sans"/>
                <a:cs typeface="Fira Sans"/>
                <a:sym typeface="Fira Sans"/>
              </a:rPr>
            </a:br>
            <a:r>
              <a:rPr b="1" lang="pt-BR">
                <a:solidFill>
                  <a:srgbClr val="FFFFFF"/>
                </a:solidFill>
                <a:latin typeface="Fira Sans"/>
                <a:ea typeface="Fira Sans"/>
                <a:cs typeface="Fira Sans"/>
                <a:sym typeface="Fira Sans"/>
              </a:rPr>
              <a:t>A) Trello</a:t>
            </a:r>
            <a:br>
              <a:rPr b="1" lang="pt-BR">
                <a:solidFill>
                  <a:srgbClr val="FFFFFF"/>
                </a:solidFill>
                <a:latin typeface="Fira Sans"/>
                <a:ea typeface="Fira Sans"/>
                <a:cs typeface="Fira Sans"/>
                <a:sym typeface="Fira Sans"/>
              </a:rPr>
            </a:br>
            <a:r>
              <a:rPr b="1" lang="pt-BR">
                <a:solidFill>
                  <a:srgbClr val="FFFFFF"/>
                </a:solidFill>
                <a:latin typeface="Fira Sans"/>
                <a:ea typeface="Fira Sans"/>
                <a:cs typeface="Fira Sans"/>
                <a:sym typeface="Fira Sans"/>
              </a:rPr>
              <a:t>B) Excel</a:t>
            </a:r>
            <a:br>
              <a:rPr b="1" lang="pt-BR">
                <a:solidFill>
                  <a:srgbClr val="FFFFFF"/>
                </a:solidFill>
                <a:latin typeface="Fira Sans"/>
                <a:ea typeface="Fira Sans"/>
                <a:cs typeface="Fira Sans"/>
                <a:sym typeface="Fira Sans"/>
              </a:rPr>
            </a:br>
            <a:r>
              <a:rPr b="1" lang="pt-BR">
                <a:solidFill>
                  <a:srgbClr val="FFFFFF"/>
                </a:solidFill>
                <a:latin typeface="Fira Sans"/>
                <a:ea typeface="Fira Sans"/>
                <a:cs typeface="Fira Sans"/>
                <a:sym typeface="Fira Sans"/>
              </a:rPr>
              <a:t>C) Um novo board físico</a:t>
            </a:r>
            <a:endParaRPr b="1">
              <a:solidFill>
                <a:srgbClr val="FFFFFF"/>
              </a:solidFill>
              <a:latin typeface="Fira Sans"/>
              <a:ea typeface="Fira Sans"/>
              <a:cs typeface="Fira Sans"/>
              <a:sym typeface="Fira Sans"/>
            </a:endParaRPr>
          </a:p>
        </p:txBody>
      </p:sp>
      <p:pic>
        <p:nvPicPr>
          <p:cNvPr id="235" name="Google Shape;235;p38"/>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FF"/>
        </a:solidFill>
      </p:bgPr>
    </p:bg>
    <p:spTree>
      <p:nvGrpSpPr>
        <p:cNvPr id="239" name="Shape 239"/>
        <p:cNvGrpSpPr/>
        <p:nvPr/>
      </p:nvGrpSpPr>
      <p:grpSpPr>
        <a:xfrm>
          <a:off x="0" y="0"/>
          <a:ext cx="0" cy="0"/>
          <a:chOff x="0" y="0"/>
          <a:chExt cx="0" cy="0"/>
        </a:xfrm>
      </p:grpSpPr>
      <p:sp>
        <p:nvSpPr>
          <p:cNvPr id="240" name="Google Shape;240;p39"/>
          <p:cNvSpPr txBox="1"/>
          <p:nvPr>
            <p:ph type="title"/>
          </p:nvPr>
        </p:nvSpPr>
        <p:spPr>
          <a:xfrm>
            <a:off x="1229200" y="840600"/>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Novas atividades da consultoria vai pra onde?</a:t>
            </a:r>
            <a:endParaRPr b="1">
              <a:solidFill>
                <a:srgbClr val="FFFFFF"/>
              </a:solidFill>
              <a:latin typeface="Fira Sans"/>
              <a:ea typeface="Fira Sans"/>
              <a:cs typeface="Fira Sans"/>
              <a:sym typeface="Fira Sans"/>
            </a:endParaRPr>
          </a:p>
          <a:p>
            <a:pPr indent="0" lvl="0" marL="0" rtl="0" algn="l">
              <a:spcBef>
                <a:spcPts val="0"/>
              </a:spcBef>
              <a:spcAft>
                <a:spcPts val="0"/>
              </a:spcAft>
              <a:buClr>
                <a:schemeClr val="dk1"/>
              </a:buClr>
              <a:buSzPts val="1100"/>
              <a:buFont typeface="Arial"/>
              <a:buNone/>
            </a:pPr>
            <a:br>
              <a:rPr b="1" lang="pt-BR">
                <a:solidFill>
                  <a:srgbClr val="FFFFFF"/>
                </a:solidFill>
                <a:latin typeface="Fira Sans"/>
                <a:ea typeface="Fira Sans"/>
                <a:cs typeface="Fira Sans"/>
                <a:sym typeface="Fira Sans"/>
              </a:rPr>
            </a:br>
            <a:r>
              <a:rPr b="1" lang="pt-BR">
                <a:solidFill>
                  <a:srgbClr val="FFFFFF"/>
                </a:solidFill>
                <a:latin typeface="Fira Sans"/>
                <a:ea typeface="Fira Sans"/>
                <a:cs typeface="Fira Sans"/>
                <a:sym typeface="Fira Sans"/>
              </a:rPr>
              <a:t>A) Trello</a:t>
            </a:r>
            <a:br>
              <a:rPr b="1" lang="pt-BR">
                <a:solidFill>
                  <a:srgbClr val="FFFFFF"/>
                </a:solidFill>
                <a:latin typeface="Fira Sans"/>
                <a:ea typeface="Fira Sans"/>
                <a:cs typeface="Fira Sans"/>
                <a:sym typeface="Fira Sans"/>
              </a:rPr>
            </a:br>
            <a:r>
              <a:rPr b="1" lang="pt-BR">
                <a:solidFill>
                  <a:srgbClr val="FFFFFF"/>
                </a:solidFill>
                <a:latin typeface="Fira Sans"/>
                <a:ea typeface="Fira Sans"/>
                <a:cs typeface="Fira Sans"/>
                <a:sym typeface="Fira Sans"/>
              </a:rPr>
              <a:t>B) Excel</a:t>
            </a:r>
            <a:br>
              <a:rPr b="1" lang="pt-BR">
                <a:solidFill>
                  <a:srgbClr val="FFFFFF"/>
                </a:solidFill>
                <a:latin typeface="Fira Sans"/>
                <a:ea typeface="Fira Sans"/>
                <a:cs typeface="Fira Sans"/>
                <a:sym typeface="Fira Sans"/>
              </a:rPr>
            </a:br>
            <a:r>
              <a:rPr b="1" lang="pt-BR">
                <a:solidFill>
                  <a:schemeClr val="accent6"/>
                </a:solidFill>
                <a:latin typeface="Fira Sans"/>
                <a:ea typeface="Fira Sans"/>
                <a:cs typeface="Fira Sans"/>
                <a:sym typeface="Fira Sans"/>
              </a:rPr>
              <a:t>C) Um novo board físico</a:t>
            </a:r>
            <a:endParaRPr b="1">
              <a:solidFill>
                <a:schemeClr val="accent6"/>
              </a:solidFill>
              <a:latin typeface="Fira Sans"/>
              <a:ea typeface="Fira Sans"/>
              <a:cs typeface="Fira Sans"/>
              <a:sym typeface="Fira Sans"/>
            </a:endParaRPr>
          </a:p>
        </p:txBody>
      </p:sp>
      <p:pic>
        <p:nvPicPr>
          <p:cNvPr id="241" name="Google Shape;241;p39"/>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40"/>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Dois quadros</a:t>
            </a:r>
            <a:endParaRPr b="1">
              <a:solidFill>
                <a:srgbClr val="484854"/>
              </a:solidFill>
              <a:latin typeface="Fira Sans"/>
              <a:ea typeface="Fira Sans"/>
              <a:cs typeface="Fira Sans"/>
              <a:sym typeface="Fira Sans"/>
            </a:endParaRPr>
          </a:p>
        </p:txBody>
      </p:sp>
      <p:pic>
        <p:nvPicPr>
          <p:cNvPr id="247" name="Google Shape;247;p40"/>
          <p:cNvPicPr preferRelativeResize="0"/>
          <p:nvPr/>
        </p:nvPicPr>
        <p:blipFill>
          <a:blip r:embed="rId3">
            <a:alphaModFix/>
          </a:blip>
          <a:stretch>
            <a:fillRect/>
          </a:stretch>
        </p:blipFill>
        <p:spPr>
          <a:xfrm>
            <a:off x="4661150" y="470150"/>
            <a:ext cx="3785903" cy="2934474"/>
          </a:xfrm>
          <a:prstGeom prst="rect">
            <a:avLst/>
          </a:prstGeom>
          <a:noFill/>
          <a:ln>
            <a:noFill/>
          </a:ln>
        </p:spPr>
      </p:pic>
      <p:pic>
        <p:nvPicPr>
          <p:cNvPr id="248" name="Google Shape;248;p40"/>
          <p:cNvPicPr preferRelativeResize="0"/>
          <p:nvPr/>
        </p:nvPicPr>
        <p:blipFill>
          <a:blip r:embed="rId4">
            <a:alphaModFix/>
          </a:blip>
          <a:stretch>
            <a:fillRect/>
          </a:stretch>
        </p:blipFill>
        <p:spPr>
          <a:xfrm>
            <a:off x="623650" y="1911163"/>
            <a:ext cx="3912653" cy="2934497"/>
          </a:xfrm>
          <a:prstGeom prst="rect">
            <a:avLst/>
          </a:prstGeom>
          <a:noFill/>
          <a:ln>
            <a:noFill/>
          </a:ln>
        </p:spPr>
      </p:pic>
      <p:sp>
        <p:nvSpPr>
          <p:cNvPr id="249" name="Google Shape;249;p40"/>
          <p:cNvSpPr txBox="1"/>
          <p:nvPr/>
        </p:nvSpPr>
        <p:spPr>
          <a:xfrm>
            <a:off x="498125" y="924925"/>
            <a:ext cx="1769700" cy="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Organização do trabalho</a:t>
            </a:r>
            <a:endParaRPr sz="1800"/>
          </a:p>
        </p:txBody>
      </p:sp>
      <p:sp>
        <p:nvSpPr>
          <p:cNvPr id="250" name="Google Shape;250;p40"/>
          <p:cNvSpPr txBox="1"/>
          <p:nvPr/>
        </p:nvSpPr>
        <p:spPr>
          <a:xfrm>
            <a:off x="6932225" y="3432800"/>
            <a:ext cx="1769700" cy="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Falta de visibilidade para Easynvest</a:t>
            </a:r>
            <a:endParaRPr sz="1800"/>
          </a:p>
        </p:txBody>
      </p:sp>
      <p:sp>
        <p:nvSpPr>
          <p:cNvPr id="251" name="Google Shape;251;p40"/>
          <p:cNvSpPr txBox="1"/>
          <p:nvPr/>
        </p:nvSpPr>
        <p:spPr>
          <a:xfrm>
            <a:off x="2662250" y="820300"/>
            <a:ext cx="1769700" cy="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Dailies confusas</a:t>
            </a:r>
            <a:endParaRPr sz="1800"/>
          </a:p>
        </p:txBody>
      </p:sp>
      <p:sp>
        <p:nvSpPr>
          <p:cNvPr id="252" name="Google Shape;252;p40"/>
          <p:cNvSpPr txBox="1"/>
          <p:nvPr/>
        </p:nvSpPr>
        <p:spPr>
          <a:xfrm>
            <a:off x="4849413" y="3289825"/>
            <a:ext cx="1769700" cy="149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1800"/>
              <a:t>Divisão do Tempo: Trabalho da Consultoria x nosso trabalho</a:t>
            </a:r>
            <a:endParaRPr sz="1800"/>
          </a:p>
        </p:txBody>
      </p:sp>
      <p:pic>
        <p:nvPicPr>
          <p:cNvPr id="253" name="Google Shape;253;p40"/>
          <p:cNvPicPr preferRelativeResize="0"/>
          <p:nvPr/>
        </p:nvPicPr>
        <p:blipFill rotWithShape="1">
          <a:blip r:embed="rId5">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D9EEB"/>
        </a:solidFill>
      </p:bgPr>
    </p:bg>
    <p:spTree>
      <p:nvGrpSpPr>
        <p:cNvPr id="257" name="Shape 257"/>
        <p:cNvGrpSpPr/>
        <p:nvPr/>
      </p:nvGrpSpPr>
      <p:grpSpPr>
        <a:xfrm>
          <a:off x="0" y="0"/>
          <a:ext cx="0" cy="0"/>
          <a:chOff x="0" y="0"/>
          <a:chExt cx="0" cy="0"/>
        </a:xfrm>
      </p:grpSpPr>
      <p:sp>
        <p:nvSpPr>
          <p:cNvPr id="258" name="Google Shape;258;p41"/>
          <p:cNvSpPr txBox="1"/>
          <p:nvPr>
            <p:ph type="title"/>
          </p:nvPr>
        </p:nvSpPr>
        <p:spPr>
          <a:xfrm>
            <a:off x="1210625" y="1787600"/>
            <a:ext cx="6987300" cy="101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Quantos boards um time geralmente têm para mapear as atividades que estão trabalhando?</a:t>
            </a:r>
            <a:endParaRPr b="1">
              <a:solidFill>
                <a:srgbClr val="FFFFFF"/>
              </a:solidFill>
              <a:latin typeface="Fira Sans"/>
              <a:ea typeface="Fira Sans"/>
              <a:cs typeface="Fira Sans"/>
              <a:sym typeface="Fira Sans"/>
            </a:endParaRPr>
          </a:p>
        </p:txBody>
      </p:sp>
      <p:pic>
        <p:nvPicPr>
          <p:cNvPr id="259" name="Google Shape;259;p41"/>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42"/>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Agora todo mundo vê tudo num lugar só</a:t>
            </a:r>
            <a:endParaRPr b="1">
              <a:solidFill>
                <a:srgbClr val="484854"/>
              </a:solidFill>
              <a:latin typeface="Fira Sans"/>
              <a:ea typeface="Fira Sans"/>
              <a:cs typeface="Fira Sans"/>
              <a:sym typeface="Fira Sans"/>
            </a:endParaRPr>
          </a:p>
        </p:txBody>
      </p:sp>
      <p:pic>
        <p:nvPicPr>
          <p:cNvPr id="265" name="Google Shape;265;p42"/>
          <p:cNvPicPr preferRelativeResize="0"/>
          <p:nvPr/>
        </p:nvPicPr>
        <p:blipFill>
          <a:blip r:embed="rId3">
            <a:alphaModFix/>
          </a:blip>
          <a:stretch>
            <a:fillRect/>
          </a:stretch>
        </p:blipFill>
        <p:spPr>
          <a:xfrm>
            <a:off x="2104587" y="1041650"/>
            <a:ext cx="4934826" cy="3701124"/>
          </a:xfrm>
          <a:prstGeom prst="rect">
            <a:avLst/>
          </a:prstGeom>
          <a:noFill/>
          <a:ln>
            <a:noFill/>
          </a:ln>
        </p:spPr>
      </p:pic>
      <p:pic>
        <p:nvPicPr>
          <p:cNvPr id="266" name="Google Shape;266;p42"/>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43"/>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Responsas mil</a:t>
            </a:r>
            <a:endParaRPr b="1">
              <a:solidFill>
                <a:srgbClr val="484854"/>
              </a:solidFill>
              <a:latin typeface="Fira Sans"/>
              <a:ea typeface="Fira Sans"/>
              <a:cs typeface="Fira Sans"/>
              <a:sym typeface="Fira Sans"/>
            </a:endParaRPr>
          </a:p>
        </p:txBody>
      </p:sp>
      <p:pic>
        <p:nvPicPr>
          <p:cNvPr id="272" name="Google Shape;272;p43"/>
          <p:cNvPicPr preferRelativeResize="0"/>
          <p:nvPr/>
        </p:nvPicPr>
        <p:blipFill rotWithShape="1">
          <a:blip r:embed="rId4">
            <a:alphaModFix/>
          </a:blip>
          <a:srcRect b="0" l="66413" r="0" t="0"/>
          <a:stretch/>
        </p:blipFill>
        <p:spPr>
          <a:xfrm>
            <a:off x="7684350" y="4159750"/>
            <a:ext cx="999900" cy="941574"/>
          </a:xfrm>
          <a:prstGeom prst="rect">
            <a:avLst/>
          </a:prstGeom>
          <a:noFill/>
          <a:ln>
            <a:noFill/>
          </a:ln>
        </p:spPr>
      </p:pic>
      <p:pic>
        <p:nvPicPr>
          <p:cNvPr id="273" name="Google Shape;273;p43"/>
          <p:cNvPicPr preferRelativeResize="0"/>
          <p:nvPr/>
        </p:nvPicPr>
        <p:blipFill>
          <a:blip r:embed="rId5">
            <a:alphaModFix/>
          </a:blip>
          <a:stretch>
            <a:fillRect/>
          </a:stretch>
        </p:blipFill>
        <p:spPr>
          <a:xfrm>
            <a:off x="6338150" y="101300"/>
            <a:ext cx="2671875" cy="1378125"/>
          </a:xfrm>
          <a:prstGeom prst="rect">
            <a:avLst/>
          </a:prstGeom>
          <a:noFill/>
          <a:ln>
            <a:noFill/>
          </a:ln>
        </p:spPr>
      </p:pic>
      <p:pic>
        <p:nvPicPr>
          <p:cNvPr id="274" name="Google Shape;274;p43"/>
          <p:cNvPicPr preferRelativeResize="0"/>
          <p:nvPr/>
        </p:nvPicPr>
        <p:blipFill>
          <a:blip r:embed="rId6">
            <a:alphaModFix/>
          </a:blip>
          <a:stretch>
            <a:fillRect/>
          </a:stretch>
        </p:blipFill>
        <p:spPr>
          <a:xfrm>
            <a:off x="1955890" y="2948000"/>
            <a:ext cx="2697949" cy="2023462"/>
          </a:xfrm>
          <a:prstGeom prst="rect">
            <a:avLst/>
          </a:prstGeom>
          <a:noFill/>
          <a:ln>
            <a:noFill/>
          </a:ln>
        </p:spPr>
      </p:pic>
      <p:pic>
        <p:nvPicPr>
          <p:cNvPr id="275" name="Google Shape;275;p43"/>
          <p:cNvPicPr preferRelativeResize="0"/>
          <p:nvPr/>
        </p:nvPicPr>
        <p:blipFill>
          <a:blip r:embed="rId7">
            <a:alphaModFix/>
          </a:blip>
          <a:stretch>
            <a:fillRect/>
          </a:stretch>
        </p:blipFill>
        <p:spPr>
          <a:xfrm>
            <a:off x="174950" y="907559"/>
            <a:ext cx="4049475" cy="1528475"/>
          </a:xfrm>
          <a:prstGeom prst="rect">
            <a:avLst/>
          </a:prstGeom>
          <a:noFill/>
          <a:ln>
            <a:noFill/>
          </a:ln>
        </p:spPr>
      </p:pic>
      <p:pic>
        <p:nvPicPr>
          <p:cNvPr id="276" name="Google Shape;276;p43"/>
          <p:cNvPicPr preferRelativeResize="0"/>
          <p:nvPr/>
        </p:nvPicPr>
        <p:blipFill>
          <a:blip r:embed="rId8">
            <a:alphaModFix/>
          </a:blip>
          <a:stretch>
            <a:fillRect/>
          </a:stretch>
        </p:blipFill>
        <p:spPr>
          <a:xfrm>
            <a:off x="4653850" y="1908296"/>
            <a:ext cx="4535416" cy="1729350"/>
          </a:xfrm>
          <a:prstGeom prst="rect">
            <a:avLst/>
          </a:prstGeom>
          <a:noFill/>
          <a:ln>
            <a:noFill/>
          </a:ln>
        </p:spPr>
      </p:pic>
      <p:pic>
        <p:nvPicPr>
          <p:cNvPr id="277" name="Google Shape;277;p43"/>
          <p:cNvPicPr preferRelativeResize="0"/>
          <p:nvPr/>
        </p:nvPicPr>
        <p:blipFill>
          <a:blip r:embed="rId9">
            <a:alphaModFix/>
          </a:blip>
          <a:stretch>
            <a:fillRect/>
          </a:stretch>
        </p:blipFill>
        <p:spPr>
          <a:xfrm>
            <a:off x="3113888" y="236675"/>
            <a:ext cx="3138515" cy="2711326"/>
          </a:xfrm>
          <a:prstGeom prst="rect">
            <a:avLst/>
          </a:prstGeom>
          <a:noFill/>
          <a:ln>
            <a:noFill/>
          </a:ln>
        </p:spPr>
      </p:pic>
      <p:pic>
        <p:nvPicPr>
          <p:cNvPr id="278" name="Google Shape;278;p43"/>
          <p:cNvPicPr preferRelativeResize="0"/>
          <p:nvPr/>
        </p:nvPicPr>
        <p:blipFill>
          <a:blip r:embed="rId10">
            <a:alphaModFix/>
          </a:blip>
          <a:stretch>
            <a:fillRect/>
          </a:stretch>
        </p:blipFill>
        <p:spPr>
          <a:xfrm>
            <a:off x="527475" y="1992200"/>
            <a:ext cx="3200275" cy="2400200"/>
          </a:xfrm>
          <a:prstGeom prst="rect">
            <a:avLst/>
          </a:prstGeom>
          <a:noFill/>
          <a:ln>
            <a:noFill/>
          </a:ln>
        </p:spPr>
      </p:pic>
      <p:pic>
        <p:nvPicPr>
          <p:cNvPr id="279" name="Google Shape;279;p43"/>
          <p:cNvPicPr preferRelativeResize="0"/>
          <p:nvPr/>
        </p:nvPicPr>
        <p:blipFill>
          <a:blip r:embed="rId11">
            <a:alphaModFix/>
          </a:blip>
          <a:stretch>
            <a:fillRect/>
          </a:stretch>
        </p:blipFill>
        <p:spPr>
          <a:xfrm>
            <a:off x="4187025" y="101301"/>
            <a:ext cx="4317025" cy="1782900"/>
          </a:xfrm>
          <a:prstGeom prst="rect">
            <a:avLst/>
          </a:prstGeom>
          <a:noFill/>
          <a:ln>
            <a:noFill/>
          </a:ln>
        </p:spPr>
      </p:pic>
      <p:pic>
        <p:nvPicPr>
          <p:cNvPr id="280" name="Google Shape;280;p43"/>
          <p:cNvPicPr preferRelativeResize="0"/>
          <p:nvPr/>
        </p:nvPicPr>
        <p:blipFill rotWithShape="1">
          <a:blip r:embed="rId12">
            <a:alphaModFix/>
          </a:blip>
          <a:srcRect b="0" l="0" r="27278" t="0"/>
          <a:stretch/>
        </p:blipFill>
        <p:spPr>
          <a:xfrm>
            <a:off x="302025" y="2526125"/>
            <a:ext cx="4824875" cy="2544600"/>
          </a:xfrm>
          <a:prstGeom prst="rect">
            <a:avLst/>
          </a:prstGeom>
          <a:noFill/>
          <a:ln>
            <a:noFill/>
          </a:ln>
        </p:spPr>
      </p:pic>
      <p:pic>
        <p:nvPicPr>
          <p:cNvPr id="281" name="Google Shape;281;p43"/>
          <p:cNvPicPr preferRelativeResize="0"/>
          <p:nvPr/>
        </p:nvPicPr>
        <p:blipFill rotWithShape="1">
          <a:blip r:embed="rId13">
            <a:alphaModFix/>
          </a:blip>
          <a:srcRect b="0" l="0" r="0" t="0"/>
          <a:stretch/>
        </p:blipFill>
        <p:spPr>
          <a:xfrm>
            <a:off x="6934271" y="4399025"/>
            <a:ext cx="2139937" cy="679980"/>
          </a:xfrm>
          <a:prstGeom prst="rect">
            <a:avLst/>
          </a:prstGeom>
          <a:noFill/>
          <a:ln>
            <a:noFill/>
          </a:ln>
        </p:spPr>
      </p:pic>
      <p:pic>
        <p:nvPicPr>
          <p:cNvPr id="282" name="Google Shape;282;p43"/>
          <p:cNvPicPr preferRelativeResize="0"/>
          <p:nvPr/>
        </p:nvPicPr>
        <p:blipFill>
          <a:blip r:embed="rId14">
            <a:alphaModFix/>
          </a:blip>
          <a:stretch>
            <a:fillRect/>
          </a:stretch>
        </p:blipFill>
        <p:spPr>
          <a:xfrm>
            <a:off x="4224429" y="3031101"/>
            <a:ext cx="4729550" cy="19719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34343"/>
        </a:solidFill>
      </p:bgPr>
    </p:bg>
    <p:spTree>
      <p:nvGrpSpPr>
        <p:cNvPr id="286" name="Shape 286"/>
        <p:cNvGrpSpPr/>
        <p:nvPr/>
      </p:nvGrpSpPr>
      <p:grpSpPr>
        <a:xfrm>
          <a:off x="0" y="0"/>
          <a:ext cx="0" cy="0"/>
          <a:chOff x="0" y="0"/>
          <a:chExt cx="0" cy="0"/>
        </a:xfrm>
      </p:grpSpPr>
      <p:sp>
        <p:nvSpPr>
          <p:cNvPr id="287" name="Google Shape;287;p44"/>
          <p:cNvSpPr txBox="1"/>
          <p:nvPr>
            <p:ph type="title"/>
          </p:nvPr>
        </p:nvSpPr>
        <p:spPr>
          <a:xfrm>
            <a:off x="1210625" y="2066100"/>
            <a:ext cx="6987300" cy="101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Sensação de que nada nunca terminava</a:t>
            </a:r>
            <a:endParaRPr b="1">
              <a:solidFill>
                <a:srgbClr val="FFFFFF"/>
              </a:solidFill>
              <a:latin typeface="Fira Sans"/>
              <a:ea typeface="Fira Sans"/>
              <a:cs typeface="Fira Sans"/>
              <a:sym typeface="Fira Sans"/>
            </a:endParaRPr>
          </a:p>
        </p:txBody>
      </p:sp>
      <p:pic>
        <p:nvPicPr>
          <p:cNvPr id="288" name="Google Shape;288;p44"/>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00FF"/>
        </a:solidFill>
      </p:bgPr>
    </p:bg>
    <p:spTree>
      <p:nvGrpSpPr>
        <p:cNvPr id="292" name="Shape 292"/>
        <p:cNvGrpSpPr/>
        <p:nvPr/>
      </p:nvGrpSpPr>
      <p:grpSpPr>
        <a:xfrm>
          <a:off x="0" y="0"/>
          <a:ext cx="0" cy="0"/>
          <a:chOff x="0" y="0"/>
          <a:chExt cx="0" cy="0"/>
        </a:xfrm>
      </p:grpSpPr>
      <p:sp>
        <p:nvSpPr>
          <p:cNvPr id="293" name="Google Shape;293;p45"/>
          <p:cNvSpPr txBox="1"/>
          <p:nvPr>
            <p:ph type="title"/>
          </p:nvPr>
        </p:nvSpPr>
        <p:spPr>
          <a:xfrm>
            <a:off x="1210625" y="2066100"/>
            <a:ext cx="6987300" cy="101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Pare de começar e comece a terminar!!</a:t>
            </a:r>
            <a:endParaRPr b="1">
              <a:solidFill>
                <a:srgbClr val="FFFFFF"/>
              </a:solidFill>
              <a:latin typeface="Fira Sans"/>
              <a:ea typeface="Fira Sans"/>
              <a:cs typeface="Fira Sans"/>
              <a:sym typeface="Fira Sans"/>
            </a:endParaRPr>
          </a:p>
        </p:txBody>
      </p:sp>
      <p:pic>
        <p:nvPicPr>
          <p:cNvPr id="294" name="Google Shape;294;p45"/>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46"/>
          <p:cNvSpPr txBox="1"/>
          <p:nvPr>
            <p:ph type="title"/>
          </p:nvPr>
        </p:nvSpPr>
        <p:spPr>
          <a:xfrm>
            <a:off x="174950" y="284725"/>
            <a:ext cx="78975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E a gente não tenta abraçar o mundo (não mais)</a:t>
            </a:r>
            <a:endParaRPr b="1">
              <a:solidFill>
                <a:srgbClr val="484854"/>
              </a:solidFill>
              <a:latin typeface="Fira Sans"/>
              <a:ea typeface="Fira Sans"/>
              <a:cs typeface="Fira Sans"/>
              <a:sym typeface="Fira Sans"/>
            </a:endParaRPr>
          </a:p>
        </p:txBody>
      </p:sp>
      <p:pic>
        <p:nvPicPr>
          <p:cNvPr id="300" name="Google Shape;300;p46"/>
          <p:cNvPicPr preferRelativeResize="0"/>
          <p:nvPr/>
        </p:nvPicPr>
        <p:blipFill>
          <a:blip r:embed="rId3">
            <a:alphaModFix/>
          </a:blip>
          <a:stretch>
            <a:fillRect/>
          </a:stretch>
        </p:blipFill>
        <p:spPr>
          <a:xfrm>
            <a:off x="1725450" y="961100"/>
            <a:ext cx="5836067" cy="3542675"/>
          </a:xfrm>
          <a:prstGeom prst="rect">
            <a:avLst/>
          </a:prstGeom>
          <a:noFill/>
          <a:ln>
            <a:noFill/>
          </a:ln>
        </p:spPr>
      </p:pic>
      <p:pic>
        <p:nvPicPr>
          <p:cNvPr id="301" name="Google Shape;301;p46"/>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pic>
        <p:nvPicPr>
          <p:cNvPr id="306" name="Google Shape;306;p47"/>
          <p:cNvPicPr preferRelativeResize="0"/>
          <p:nvPr/>
        </p:nvPicPr>
        <p:blipFill>
          <a:blip r:embed="rId3">
            <a:alphaModFix/>
          </a:blip>
          <a:stretch>
            <a:fillRect/>
          </a:stretch>
        </p:blipFill>
        <p:spPr>
          <a:xfrm>
            <a:off x="1998700" y="1049238"/>
            <a:ext cx="5225200" cy="3654625"/>
          </a:xfrm>
          <a:prstGeom prst="rect">
            <a:avLst/>
          </a:prstGeom>
          <a:noFill/>
          <a:ln>
            <a:noFill/>
          </a:ln>
        </p:spPr>
      </p:pic>
      <p:sp>
        <p:nvSpPr>
          <p:cNvPr id="307" name="Google Shape;307;p47"/>
          <p:cNvSpPr txBox="1"/>
          <p:nvPr>
            <p:ph type="title"/>
          </p:nvPr>
        </p:nvSpPr>
        <p:spPr>
          <a:xfrm>
            <a:off x="157075" y="93975"/>
            <a:ext cx="78975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Silos de conhecimento =&gt; filas individuais</a:t>
            </a:r>
            <a:endParaRPr b="1">
              <a:solidFill>
                <a:srgbClr val="484854"/>
              </a:solidFill>
              <a:latin typeface="Fira Sans"/>
              <a:ea typeface="Fira Sans"/>
              <a:cs typeface="Fira Sans"/>
              <a:sym typeface="Fira Sans"/>
            </a:endParaRPr>
          </a:p>
        </p:txBody>
      </p:sp>
      <p:pic>
        <p:nvPicPr>
          <p:cNvPr id="308" name="Google Shape;308;p47"/>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sp>
        <p:nvSpPr>
          <p:cNvPr id="313" name="Google Shape;313;p48"/>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O que um agilista faz?</a:t>
            </a:r>
            <a:endParaRPr b="1">
              <a:solidFill>
                <a:srgbClr val="484854"/>
              </a:solidFill>
              <a:latin typeface="Fira Sans"/>
              <a:ea typeface="Fira Sans"/>
              <a:cs typeface="Fira Sans"/>
              <a:sym typeface="Fira Sans"/>
            </a:endParaRPr>
          </a:p>
        </p:txBody>
      </p:sp>
      <p:pic>
        <p:nvPicPr>
          <p:cNvPr id="314" name="Google Shape;314;p48"/>
          <p:cNvPicPr preferRelativeResize="0"/>
          <p:nvPr/>
        </p:nvPicPr>
        <p:blipFill rotWithShape="1">
          <a:blip r:embed="rId3">
            <a:alphaModFix/>
          </a:blip>
          <a:srcRect b="0" l="66413" r="0" t="0"/>
          <a:stretch/>
        </p:blipFill>
        <p:spPr>
          <a:xfrm>
            <a:off x="7684350" y="4159750"/>
            <a:ext cx="999900" cy="941574"/>
          </a:xfrm>
          <a:prstGeom prst="rect">
            <a:avLst/>
          </a:prstGeom>
          <a:noFill/>
          <a:ln>
            <a:noFill/>
          </a:ln>
        </p:spPr>
      </p:pic>
      <p:pic>
        <p:nvPicPr>
          <p:cNvPr id="315" name="Google Shape;315;p48"/>
          <p:cNvPicPr preferRelativeResize="0"/>
          <p:nvPr/>
        </p:nvPicPr>
        <p:blipFill>
          <a:blip r:embed="rId4">
            <a:alphaModFix/>
          </a:blip>
          <a:stretch>
            <a:fillRect/>
          </a:stretch>
        </p:blipFill>
        <p:spPr>
          <a:xfrm>
            <a:off x="610875" y="899050"/>
            <a:ext cx="8384000" cy="4069775"/>
          </a:xfrm>
          <a:prstGeom prst="rect">
            <a:avLst/>
          </a:prstGeom>
          <a:noFill/>
          <a:ln>
            <a:noFill/>
          </a:ln>
        </p:spPr>
      </p:pic>
      <p:pic>
        <p:nvPicPr>
          <p:cNvPr id="316" name="Google Shape;316;p48"/>
          <p:cNvPicPr preferRelativeResize="0"/>
          <p:nvPr/>
        </p:nvPicPr>
        <p:blipFill rotWithShape="1">
          <a:blip r:embed="rId5">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sp>
        <p:nvSpPr>
          <p:cNvPr id="321" name="Google Shape;321;p49"/>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Quais habilidades ele precisa</a:t>
            </a:r>
            <a:r>
              <a:rPr b="1" lang="pt-BR">
                <a:solidFill>
                  <a:srgbClr val="484854"/>
                </a:solidFill>
                <a:latin typeface="Fira Sans"/>
                <a:ea typeface="Fira Sans"/>
                <a:cs typeface="Fira Sans"/>
                <a:sym typeface="Fira Sans"/>
              </a:rPr>
              <a:t>?</a:t>
            </a:r>
            <a:endParaRPr b="1">
              <a:solidFill>
                <a:srgbClr val="484854"/>
              </a:solidFill>
              <a:latin typeface="Fira Sans"/>
              <a:ea typeface="Fira Sans"/>
              <a:cs typeface="Fira Sans"/>
              <a:sym typeface="Fira Sans"/>
            </a:endParaRPr>
          </a:p>
        </p:txBody>
      </p:sp>
      <p:pic>
        <p:nvPicPr>
          <p:cNvPr id="322" name="Google Shape;322;p49"/>
          <p:cNvPicPr preferRelativeResize="0"/>
          <p:nvPr/>
        </p:nvPicPr>
        <p:blipFill rotWithShape="1">
          <a:blip r:embed="rId3">
            <a:alphaModFix/>
          </a:blip>
          <a:srcRect b="0" l="66413" r="0" t="0"/>
          <a:stretch/>
        </p:blipFill>
        <p:spPr>
          <a:xfrm>
            <a:off x="7684350" y="4159750"/>
            <a:ext cx="999900" cy="941574"/>
          </a:xfrm>
          <a:prstGeom prst="rect">
            <a:avLst/>
          </a:prstGeom>
          <a:noFill/>
          <a:ln>
            <a:noFill/>
          </a:ln>
        </p:spPr>
      </p:pic>
      <p:pic>
        <p:nvPicPr>
          <p:cNvPr id="323" name="Google Shape;323;p49"/>
          <p:cNvPicPr preferRelativeResize="0"/>
          <p:nvPr/>
        </p:nvPicPr>
        <p:blipFill rotWithShape="1">
          <a:blip r:embed="rId4">
            <a:alphaModFix/>
          </a:blip>
          <a:srcRect b="30805" l="22942" r="21600" t="12690"/>
          <a:stretch/>
        </p:blipFill>
        <p:spPr>
          <a:xfrm>
            <a:off x="322275" y="1184425"/>
            <a:ext cx="2619626" cy="2001701"/>
          </a:xfrm>
          <a:prstGeom prst="rect">
            <a:avLst/>
          </a:prstGeom>
          <a:noFill/>
          <a:ln>
            <a:noFill/>
          </a:ln>
        </p:spPr>
      </p:pic>
      <p:pic>
        <p:nvPicPr>
          <p:cNvPr id="324" name="Google Shape;324;p49"/>
          <p:cNvPicPr preferRelativeResize="0"/>
          <p:nvPr/>
        </p:nvPicPr>
        <p:blipFill rotWithShape="1">
          <a:blip r:embed="rId5">
            <a:alphaModFix/>
          </a:blip>
          <a:srcRect b="11095" l="20095" r="23740" t="0"/>
          <a:stretch/>
        </p:blipFill>
        <p:spPr>
          <a:xfrm>
            <a:off x="3455387" y="1343975"/>
            <a:ext cx="2541274" cy="3017050"/>
          </a:xfrm>
          <a:prstGeom prst="rect">
            <a:avLst/>
          </a:prstGeom>
          <a:noFill/>
          <a:ln>
            <a:noFill/>
          </a:ln>
        </p:spPr>
      </p:pic>
      <p:pic>
        <p:nvPicPr>
          <p:cNvPr id="325" name="Google Shape;325;p49"/>
          <p:cNvPicPr preferRelativeResize="0"/>
          <p:nvPr/>
        </p:nvPicPr>
        <p:blipFill rotWithShape="1">
          <a:blip r:embed="rId6">
            <a:alphaModFix/>
          </a:blip>
          <a:srcRect b="0" l="26047" r="28127" t="0"/>
          <a:stretch/>
        </p:blipFill>
        <p:spPr>
          <a:xfrm>
            <a:off x="6597175" y="1674700"/>
            <a:ext cx="2312125" cy="3290400"/>
          </a:xfrm>
          <a:prstGeom prst="rect">
            <a:avLst/>
          </a:prstGeom>
          <a:noFill/>
          <a:ln>
            <a:noFill/>
          </a:ln>
        </p:spPr>
      </p:pic>
      <p:pic>
        <p:nvPicPr>
          <p:cNvPr id="326" name="Google Shape;326;p49"/>
          <p:cNvPicPr preferRelativeResize="0"/>
          <p:nvPr/>
        </p:nvPicPr>
        <p:blipFill rotWithShape="1">
          <a:blip r:embed="rId7">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0" name="Shape 330"/>
        <p:cNvGrpSpPr/>
        <p:nvPr/>
      </p:nvGrpSpPr>
      <p:grpSpPr>
        <a:xfrm>
          <a:off x="0" y="0"/>
          <a:ext cx="0" cy="0"/>
          <a:chOff x="0" y="0"/>
          <a:chExt cx="0" cy="0"/>
        </a:xfrm>
      </p:grpSpPr>
      <p:sp>
        <p:nvSpPr>
          <p:cNvPr id="331" name="Google Shape;331;p50"/>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Como estamos resolvendo os problemas</a:t>
            </a:r>
            <a:endParaRPr b="1">
              <a:solidFill>
                <a:srgbClr val="484854"/>
              </a:solidFill>
              <a:latin typeface="Fira Sans"/>
              <a:ea typeface="Fira Sans"/>
              <a:cs typeface="Fira Sans"/>
              <a:sym typeface="Fira Sans"/>
            </a:endParaRPr>
          </a:p>
        </p:txBody>
      </p:sp>
      <p:pic>
        <p:nvPicPr>
          <p:cNvPr id="332" name="Google Shape;332;p50"/>
          <p:cNvPicPr preferRelativeResize="0"/>
          <p:nvPr/>
        </p:nvPicPr>
        <p:blipFill>
          <a:blip r:embed="rId3">
            <a:alphaModFix/>
          </a:blip>
          <a:stretch>
            <a:fillRect/>
          </a:stretch>
        </p:blipFill>
        <p:spPr>
          <a:xfrm>
            <a:off x="2439550" y="1179350"/>
            <a:ext cx="4015031" cy="3542674"/>
          </a:xfrm>
          <a:prstGeom prst="rect">
            <a:avLst/>
          </a:prstGeom>
          <a:noFill/>
          <a:ln>
            <a:noFill/>
          </a:ln>
        </p:spPr>
      </p:pic>
      <p:pic>
        <p:nvPicPr>
          <p:cNvPr id="333" name="Google Shape;333;p50"/>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0000"/>
        </a:solidFill>
      </p:bgPr>
    </p:bg>
    <p:spTree>
      <p:nvGrpSpPr>
        <p:cNvPr id="337" name="Shape 337"/>
        <p:cNvGrpSpPr/>
        <p:nvPr/>
      </p:nvGrpSpPr>
      <p:grpSpPr>
        <a:xfrm>
          <a:off x="0" y="0"/>
          <a:ext cx="0" cy="0"/>
          <a:chOff x="0" y="0"/>
          <a:chExt cx="0" cy="0"/>
        </a:xfrm>
      </p:grpSpPr>
      <p:sp>
        <p:nvSpPr>
          <p:cNvPr id="338" name="Google Shape;338;p51"/>
          <p:cNvSpPr txBox="1"/>
          <p:nvPr>
            <p:ph type="title"/>
          </p:nvPr>
        </p:nvSpPr>
        <p:spPr>
          <a:xfrm>
            <a:off x="1210625" y="2066100"/>
            <a:ext cx="6987300" cy="101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Bloqueio não acontece em time de agilidade né gente?</a:t>
            </a:r>
            <a:endParaRPr b="1">
              <a:solidFill>
                <a:srgbClr val="FFFFFF"/>
              </a:solidFill>
              <a:latin typeface="Fira Sans"/>
              <a:ea typeface="Fira Sans"/>
              <a:cs typeface="Fira Sans"/>
              <a:sym typeface="Fira Sans"/>
            </a:endParaRPr>
          </a:p>
        </p:txBody>
      </p:sp>
      <p:pic>
        <p:nvPicPr>
          <p:cNvPr id="339" name="Google Shape;339;p51"/>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52"/>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Dependências do chefinho</a:t>
            </a:r>
            <a:endParaRPr b="1">
              <a:solidFill>
                <a:srgbClr val="484854"/>
              </a:solidFill>
              <a:latin typeface="Fira Sans"/>
              <a:ea typeface="Fira Sans"/>
              <a:cs typeface="Fira Sans"/>
              <a:sym typeface="Fira Sans"/>
            </a:endParaRPr>
          </a:p>
        </p:txBody>
      </p:sp>
      <p:pic>
        <p:nvPicPr>
          <p:cNvPr id="345" name="Google Shape;345;p52"/>
          <p:cNvPicPr preferRelativeResize="0"/>
          <p:nvPr/>
        </p:nvPicPr>
        <p:blipFill rotWithShape="1">
          <a:blip r:embed="rId3">
            <a:alphaModFix/>
          </a:blip>
          <a:srcRect b="28202" l="0" r="0" t="0"/>
          <a:stretch/>
        </p:blipFill>
        <p:spPr>
          <a:xfrm>
            <a:off x="174950" y="1148825"/>
            <a:ext cx="4667474" cy="2059475"/>
          </a:xfrm>
          <a:prstGeom prst="rect">
            <a:avLst/>
          </a:prstGeom>
          <a:noFill/>
          <a:ln>
            <a:noFill/>
          </a:ln>
        </p:spPr>
      </p:pic>
      <p:pic>
        <p:nvPicPr>
          <p:cNvPr id="346" name="Google Shape;346;p52"/>
          <p:cNvPicPr preferRelativeResize="0"/>
          <p:nvPr/>
        </p:nvPicPr>
        <p:blipFill>
          <a:blip r:embed="rId4">
            <a:alphaModFix/>
          </a:blip>
          <a:stretch>
            <a:fillRect/>
          </a:stretch>
        </p:blipFill>
        <p:spPr>
          <a:xfrm>
            <a:off x="624550" y="3245200"/>
            <a:ext cx="7228848" cy="1011300"/>
          </a:xfrm>
          <a:prstGeom prst="rect">
            <a:avLst/>
          </a:prstGeom>
          <a:noFill/>
          <a:ln>
            <a:noFill/>
          </a:ln>
        </p:spPr>
      </p:pic>
      <p:pic>
        <p:nvPicPr>
          <p:cNvPr id="347" name="Google Shape;347;p52"/>
          <p:cNvPicPr preferRelativeResize="0"/>
          <p:nvPr/>
        </p:nvPicPr>
        <p:blipFill>
          <a:blip r:embed="rId5">
            <a:alphaModFix/>
          </a:blip>
          <a:stretch>
            <a:fillRect/>
          </a:stretch>
        </p:blipFill>
        <p:spPr>
          <a:xfrm>
            <a:off x="3300350" y="2340113"/>
            <a:ext cx="5339625" cy="580050"/>
          </a:xfrm>
          <a:prstGeom prst="rect">
            <a:avLst/>
          </a:prstGeom>
          <a:noFill/>
          <a:ln>
            <a:noFill/>
          </a:ln>
        </p:spPr>
      </p:pic>
      <p:pic>
        <p:nvPicPr>
          <p:cNvPr id="348" name="Google Shape;348;p52"/>
          <p:cNvPicPr preferRelativeResize="0"/>
          <p:nvPr/>
        </p:nvPicPr>
        <p:blipFill rotWithShape="1">
          <a:blip r:embed="rId6">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52" name="Shape 352"/>
        <p:cNvGrpSpPr/>
        <p:nvPr/>
      </p:nvGrpSpPr>
      <p:grpSpPr>
        <a:xfrm>
          <a:off x="0" y="0"/>
          <a:ext cx="0" cy="0"/>
          <a:chOff x="0" y="0"/>
          <a:chExt cx="0" cy="0"/>
        </a:xfrm>
      </p:grpSpPr>
      <p:pic>
        <p:nvPicPr>
          <p:cNvPr id="353" name="Google Shape;353;p53"/>
          <p:cNvPicPr preferRelativeResize="0"/>
          <p:nvPr/>
        </p:nvPicPr>
        <p:blipFill>
          <a:blip r:embed="rId3">
            <a:alphaModFix/>
          </a:blip>
          <a:stretch>
            <a:fillRect/>
          </a:stretch>
        </p:blipFill>
        <p:spPr>
          <a:xfrm>
            <a:off x="1320175" y="148950"/>
            <a:ext cx="6503651" cy="3550676"/>
          </a:xfrm>
          <a:prstGeom prst="rect">
            <a:avLst/>
          </a:prstGeom>
          <a:noFill/>
          <a:ln>
            <a:noFill/>
          </a:ln>
        </p:spPr>
      </p:pic>
      <p:pic>
        <p:nvPicPr>
          <p:cNvPr id="354" name="Google Shape;354;p53"/>
          <p:cNvPicPr preferRelativeResize="0"/>
          <p:nvPr/>
        </p:nvPicPr>
        <p:blipFill>
          <a:blip r:embed="rId4">
            <a:alphaModFix/>
          </a:blip>
          <a:stretch>
            <a:fillRect/>
          </a:stretch>
        </p:blipFill>
        <p:spPr>
          <a:xfrm>
            <a:off x="1336063" y="3741575"/>
            <a:ext cx="6471875" cy="1306250"/>
          </a:xfrm>
          <a:prstGeom prst="rect">
            <a:avLst/>
          </a:prstGeom>
          <a:noFill/>
          <a:ln>
            <a:noFill/>
          </a:ln>
        </p:spPr>
      </p:pic>
      <p:sp>
        <p:nvSpPr>
          <p:cNvPr id="355" name="Google Shape;355;p53"/>
          <p:cNvSpPr/>
          <p:nvPr/>
        </p:nvSpPr>
        <p:spPr>
          <a:xfrm>
            <a:off x="2399575" y="1422625"/>
            <a:ext cx="743100" cy="239700"/>
          </a:xfrm>
          <a:prstGeom prst="ellipse">
            <a:avLst/>
          </a:prstGeom>
          <a:noFill/>
          <a:ln cap="flat" cmpd="sng" w="2857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6" name="Google Shape;356;p53"/>
          <p:cNvPicPr preferRelativeResize="0"/>
          <p:nvPr/>
        </p:nvPicPr>
        <p:blipFill rotWithShape="1">
          <a:blip r:embed="rId5">
            <a:alphaModFix/>
          </a:blip>
          <a:srcRect b="0" l="0" r="0" t="0"/>
          <a:stretch/>
        </p:blipFill>
        <p:spPr>
          <a:xfrm>
            <a:off x="6934271" y="4399025"/>
            <a:ext cx="2139937" cy="6799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360" name="Shape 360"/>
        <p:cNvGrpSpPr/>
        <p:nvPr/>
      </p:nvGrpSpPr>
      <p:grpSpPr>
        <a:xfrm>
          <a:off x="0" y="0"/>
          <a:ext cx="0" cy="0"/>
          <a:chOff x="0" y="0"/>
          <a:chExt cx="0" cy="0"/>
        </a:xfrm>
      </p:grpSpPr>
      <p:sp>
        <p:nvSpPr>
          <p:cNvPr id="361" name="Google Shape;361;p54"/>
          <p:cNvSpPr txBox="1"/>
          <p:nvPr>
            <p:ph type="title"/>
          </p:nvPr>
        </p:nvSpPr>
        <p:spPr>
          <a:xfrm>
            <a:off x="1210625" y="2066100"/>
            <a:ext cx="6987300" cy="101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E falando em tempo...</a:t>
            </a:r>
            <a:endParaRPr b="1">
              <a:solidFill>
                <a:srgbClr val="FFFFFF"/>
              </a:solidFill>
              <a:latin typeface="Fira Sans"/>
              <a:ea typeface="Fira Sans"/>
              <a:cs typeface="Fira Sans"/>
              <a:sym typeface="Fira Sans"/>
            </a:endParaRPr>
          </a:p>
        </p:txBody>
      </p:sp>
      <p:pic>
        <p:nvPicPr>
          <p:cNvPr id="362" name="Google Shape;362;p54"/>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 name="Shape 366"/>
        <p:cNvGrpSpPr/>
        <p:nvPr/>
      </p:nvGrpSpPr>
      <p:grpSpPr>
        <a:xfrm>
          <a:off x="0" y="0"/>
          <a:ext cx="0" cy="0"/>
          <a:chOff x="0" y="0"/>
          <a:chExt cx="0" cy="0"/>
        </a:xfrm>
      </p:grpSpPr>
      <p:sp>
        <p:nvSpPr>
          <p:cNvPr id="367" name="Google Shape;367;p55"/>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Em 11 meses, nossa segunda retrô</a:t>
            </a:r>
            <a:endParaRPr b="1">
              <a:solidFill>
                <a:srgbClr val="484854"/>
              </a:solidFill>
              <a:latin typeface="Fira Sans"/>
              <a:ea typeface="Fira Sans"/>
              <a:cs typeface="Fira Sans"/>
              <a:sym typeface="Fira Sans"/>
            </a:endParaRPr>
          </a:p>
        </p:txBody>
      </p:sp>
      <p:pic>
        <p:nvPicPr>
          <p:cNvPr id="368" name="Google Shape;368;p55"/>
          <p:cNvPicPr preferRelativeResize="0"/>
          <p:nvPr/>
        </p:nvPicPr>
        <p:blipFill rotWithShape="1">
          <a:blip r:embed="rId3">
            <a:alphaModFix/>
          </a:blip>
          <a:srcRect b="0" l="66413" r="0" t="0"/>
          <a:stretch/>
        </p:blipFill>
        <p:spPr>
          <a:xfrm>
            <a:off x="7684350" y="4159750"/>
            <a:ext cx="999900" cy="941574"/>
          </a:xfrm>
          <a:prstGeom prst="rect">
            <a:avLst/>
          </a:prstGeom>
          <a:noFill/>
          <a:ln>
            <a:noFill/>
          </a:ln>
        </p:spPr>
      </p:pic>
      <p:pic>
        <p:nvPicPr>
          <p:cNvPr id="369" name="Google Shape;369;p55"/>
          <p:cNvPicPr preferRelativeResize="0"/>
          <p:nvPr/>
        </p:nvPicPr>
        <p:blipFill>
          <a:blip r:embed="rId4">
            <a:alphaModFix/>
          </a:blip>
          <a:stretch>
            <a:fillRect/>
          </a:stretch>
        </p:blipFill>
        <p:spPr>
          <a:xfrm>
            <a:off x="469900" y="974900"/>
            <a:ext cx="8141850" cy="3939101"/>
          </a:xfrm>
          <a:prstGeom prst="rect">
            <a:avLst/>
          </a:prstGeom>
          <a:noFill/>
          <a:ln>
            <a:noFill/>
          </a:ln>
        </p:spPr>
      </p:pic>
      <p:pic>
        <p:nvPicPr>
          <p:cNvPr id="370" name="Google Shape;370;p55"/>
          <p:cNvPicPr preferRelativeResize="0"/>
          <p:nvPr/>
        </p:nvPicPr>
        <p:blipFill>
          <a:blip r:embed="rId5">
            <a:alphaModFix/>
          </a:blip>
          <a:stretch>
            <a:fillRect/>
          </a:stretch>
        </p:blipFill>
        <p:spPr>
          <a:xfrm>
            <a:off x="8119500" y="3255975"/>
            <a:ext cx="365375" cy="366700"/>
          </a:xfrm>
          <a:prstGeom prst="rect">
            <a:avLst/>
          </a:prstGeom>
          <a:noFill/>
          <a:ln>
            <a:noFill/>
          </a:ln>
        </p:spPr>
      </p:pic>
      <p:pic>
        <p:nvPicPr>
          <p:cNvPr id="371" name="Google Shape;371;p55"/>
          <p:cNvPicPr preferRelativeResize="0"/>
          <p:nvPr/>
        </p:nvPicPr>
        <p:blipFill rotWithShape="1">
          <a:blip r:embed="rId6">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AA84F"/>
        </a:solidFill>
      </p:bgPr>
    </p:bg>
    <p:spTree>
      <p:nvGrpSpPr>
        <p:cNvPr id="375" name="Shape 375"/>
        <p:cNvGrpSpPr/>
        <p:nvPr/>
      </p:nvGrpSpPr>
      <p:grpSpPr>
        <a:xfrm>
          <a:off x="0" y="0"/>
          <a:ext cx="0" cy="0"/>
          <a:chOff x="0" y="0"/>
          <a:chExt cx="0" cy="0"/>
        </a:xfrm>
      </p:grpSpPr>
      <p:sp>
        <p:nvSpPr>
          <p:cNvPr id="376" name="Google Shape;376;p56"/>
          <p:cNvSpPr txBox="1"/>
          <p:nvPr>
            <p:ph type="title"/>
          </p:nvPr>
        </p:nvSpPr>
        <p:spPr>
          <a:xfrm>
            <a:off x="1078350" y="2277750"/>
            <a:ext cx="6987300" cy="58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FFFFFF"/>
                </a:solidFill>
                <a:latin typeface="Fira Sans"/>
                <a:ea typeface="Fira Sans"/>
                <a:cs typeface="Fira Sans"/>
                <a:sym typeface="Fira Sans"/>
              </a:rPr>
              <a:t>E o que a gente aprendeu com tudo isso?</a:t>
            </a:r>
            <a:endParaRPr b="1">
              <a:solidFill>
                <a:srgbClr val="FFFFFF"/>
              </a:solidFill>
              <a:latin typeface="Fira Sans"/>
              <a:ea typeface="Fira Sans"/>
              <a:cs typeface="Fira Sans"/>
              <a:sym typeface="Fira Sans"/>
            </a:endParaRPr>
          </a:p>
        </p:txBody>
      </p:sp>
      <p:pic>
        <p:nvPicPr>
          <p:cNvPr id="377" name="Google Shape;377;p56"/>
          <p:cNvPicPr preferRelativeResize="0"/>
          <p:nvPr/>
        </p:nvPicPr>
        <p:blipFill rotWithShape="1">
          <a:blip r:embed="rId3">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pic>
        <p:nvPicPr>
          <p:cNvPr id="382" name="Google Shape;382;p57"/>
          <p:cNvPicPr preferRelativeResize="0"/>
          <p:nvPr/>
        </p:nvPicPr>
        <p:blipFill>
          <a:blip r:embed="rId3">
            <a:alphaModFix/>
          </a:blip>
          <a:stretch>
            <a:fillRect/>
          </a:stretch>
        </p:blipFill>
        <p:spPr>
          <a:xfrm>
            <a:off x="1619250" y="985838"/>
            <a:ext cx="5905500" cy="3933825"/>
          </a:xfrm>
          <a:prstGeom prst="rect">
            <a:avLst/>
          </a:prstGeom>
          <a:noFill/>
          <a:ln>
            <a:noFill/>
          </a:ln>
        </p:spPr>
      </p:pic>
      <p:sp>
        <p:nvSpPr>
          <p:cNvPr id="383" name="Google Shape;383;p57"/>
          <p:cNvSpPr txBox="1"/>
          <p:nvPr>
            <p:ph type="title"/>
          </p:nvPr>
        </p:nvSpPr>
        <p:spPr>
          <a:xfrm>
            <a:off x="174950" y="284725"/>
            <a:ext cx="85815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Observamos muito os times que fazemos parte!</a:t>
            </a:r>
            <a:endParaRPr b="1">
              <a:solidFill>
                <a:srgbClr val="484854"/>
              </a:solidFill>
              <a:latin typeface="Fira Sans"/>
              <a:ea typeface="Fira Sans"/>
              <a:cs typeface="Fira Sans"/>
              <a:sym typeface="Fira Sans"/>
            </a:endParaRPr>
          </a:p>
        </p:txBody>
      </p:sp>
      <p:pic>
        <p:nvPicPr>
          <p:cNvPr id="384" name="Google Shape;384;p57"/>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Google Shape;389;p58"/>
          <p:cNvSpPr txBox="1"/>
          <p:nvPr>
            <p:ph type="title"/>
          </p:nvPr>
        </p:nvSpPr>
        <p:spPr>
          <a:xfrm>
            <a:off x="174950" y="284725"/>
            <a:ext cx="85815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E não observávamos o que nós mesmos fazíamos</a:t>
            </a:r>
            <a:endParaRPr b="1">
              <a:solidFill>
                <a:srgbClr val="484854"/>
              </a:solidFill>
              <a:latin typeface="Fira Sans"/>
              <a:ea typeface="Fira Sans"/>
              <a:cs typeface="Fira Sans"/>
              <a:sym typeface="Fira Sans"/>
            </a:endParaRPr>
          </a:p>
        </p:txBody>
      </p:sp>
      <p:pic>
        <p:nvPicPr>
          <p:cNvPr id="390" name="Google Shape;390;p58"/>
          <p:cNvPicPr preferRelativeResize="0"/>
          <p:nvPr/>
        </p:nvPicPr>
        <p:blipFill>
          <a:blip r:embed="rId3">
            <a:alphaModFix/>
          </a:blip>
          <a:stretch>
            <a:fillRect/>
          </a:stretch>
        </p:blipFill>
        <p:spPr>
          <a:xfrm>
            <a:off x="1843164" y="985850"/>
            <a:ext cx="5245082" cy="3933826"/>
          </a:xfrm>
          <a:prstGeom prst="rect">
            <a:avLst/>
          </a:prstGeom>
          <a:noFill/>
          <a:ln>
            <a:noFill/>
          </a:ln>
        </p:spPr>
      </p:pic>
      <p:pic>
        <p:nvPicPr>
          <p:cNvPr id="391" name="Google Shape;391;p58"/>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pic>
        <p:nvPicPr>
          <p:cNvPr id="396" name="Google Shape;396;p59"/>
          <p:cNvPicPr preferRelativeResize="0"/>
          <p:nvPr/>
        </p:nvPicPr>
        <p:blipFill>
          <a:blip r:embed="rId3">
            <a:alphaModFix/>
          </a:blip>
          <a:stretch>
            <a:fillRect/>
          </a:stretch>
        </p:blipFill>
        <p:spPr>
          <a:xfrm>
            <a:off x="1080425" y="175100"/>
            <a:ext cx="6698050" cy="4793300"/>
          </a:xfrm>
          <a:prstGeom prst="rect">
            <a:avLst/>
          </a:prstGeom>
          <a:noFill/>
          <a:ln>
            <a:noFill/>
          </a:ln>
        </p:spPr>
      </p:pic>
      <p:pic>
        <p:nvPicPr>
          <p:cNvPr id="397" name="Google Shape;397;p59"/>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1" name="Shape 401"/>
        <p:cNvGrpSpPr/>
        <p:nvPr/>
      </p:nvGrpSpPr>
      <p:grpSpPr>
        <a:xfrm>
          <a:off x="0" y="0"/>
          <a:ext cx="0" cy="0"/>
          <a:chOff x="0" y="0"/>
          <a:chExt cx="0" cy="0"/>
        </a:xfrm>
      </p:grpSpPr>
      <p:sp>
        <p:nvSpPr>
          <p:cNvPr id="402" name="Google Shape;402;p60"/>
          <p:cNvSpPr txBox="1"/>
          <p:nvPr>
            <p:ph type="title"/>
          </p:nvPr>
        </p:nvSpPr>
        <p:spPr>
          <a:xfrm>
            <a:off x="174950" y="263350"/>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Dúvidas?</a:t>
            </a:r>
            <a:endParaRPr b="1">
              <a:solidFill>
                <a:srgbClr val="484854"/>
              </a:solidFill>
              <a:latin typeface="Fira Sans"/>
              <a:ea typeface="Fira Sans"/>
              <a:cs typeface="Fira Sans"/>
              <a:sym typeface="Fira Sans"/>
            </a:endParaRPr>
          </a:p>
        </p:txBody>
      </p:sp>
      <p:pic>
        <p:nvPicPr>
          <p:cNvPr id="403" name="Google Shape;403;p60"/>
          <p:cNvPicPr preferRelativeResize="0"/>
          <p:nvPr/>
        </p:nvPicPr>
        <p:blipFill>
          <a:blip r:embed="rId3">
            <a:alphaModFix/>
          </a:blip>
          <a:stretch>
            <a:fillRect/>
          </a:stretch>
        </p:blipFill>
        <p:spPr>
          <a:xfrm>
            <a:off x="2286000" y="1052513"/>
            <a:ext cx="4572000" cy="3038475"/>
          </a:xfrm>
          <a:prstGeom prst="rect">
            <a:avLst/>
          </a:prstGeom>
          <a:noFill/>
          <a:ln>
            <a:noFill/>
          </a:ln>
        </p:spPr>
      </p:pic>
      <p:pic>
        <p:nvPicPr>
          <p:cNvPr id="404" name="Google Shape;404;p60"/>
          <p:cNvPicPr preferRelativeResize="0"/>
          <p:nvPr/>
        </p:nvPicPr>
        <p:blipFill rotWithShape="1">
          <a:blip r:embed="rId4">
            <a:alphaModFix/>
          </a:blip>
          <a:srcRect b="0" l="0" r="0" t="0"/>
          <a:stretch/>
        </p:blipFill>
        <p:spPr>
          <a:xfrm>
            <a:off x="6934271" y="4399025"/>
            <a:ext cx="2139937" cy="67998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8" name="Shape 408"/>
        <p:cNvGrpSpPr/>
        <p:nvPr/>
      </p:nvGrpSpPr>
      <p:grpSpPr>
        <a:xfrm>
          <a:off x="0" y="0"/>
          <a:ext cx="0" cy="0"/>
          <a:chOff x="0" y="0"/>
          <a:chExt cx="0" cy="0"/>
        </a:xfrm>
      </p:grpSpPr>
      <p:sp>
        <p:nvSpPr>
          <p:cNvPr id="409" name="Google Shape;409;p61"/>
          <p:cNvSpPr txBox="1"/>
          <p:nvPr>
            <p:ph type="title"/>
          </p:nvPr>
        </p:nvSpPr>
        <p:spPr>
          <a:xfrm>
            <a:off x="174950" y="284725"/>
            <a:ext cx="6987300" cy="1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pt-BR">
                <a:solidFill>
                  <a:srgbClr val="484854"/>
                </a:solidFill>
                <a:latin typeface="Fira Sans"/>
                <a:ea typeface="Fira Sans"/>
                <a:cs typeface="Fira Sans"/>
                <a:sym typeface="Fira Sans"/>
              </a:rPr>
              <a:t>Valeu, flw!</a:t>
            </a:r>
            <a:endParaRPr b="1">
              <a:solidFill>
                <a:srgbClr val="484854"/>
              </a:solidFill>
              <a:latin typeface="Fira Sans"/>
              <a:ea typeface="Fira Sans"/>
              <a:cs typeface="Fira Sans"/>
              <a:sym typeface="Fira Sans"/>
            </a:endParaRPr>
          </a:p>
        </p:txBody>
      </p:sp>
      <p:pic>
        <p:nvPicPr>
          <p:cNvPr id="410" name="Google Shape;410;p61"/>
          <p:cNvPicPr preferRelativeResize="0"/>
          <p:nvPr/>
        </p:nvPicPr>
        <p:blipFill>
          <a:blip r:embed="rId3">
            <a:alphaModFix/>
          </a:blip>
          <a:stretch>
            <a:fillRect/>
          </a:stretch>
        </p:blipFill>
        <p:spPr>
          <a:xfrm>
            <a:off x="897050" y="787149"/>
            <a:ext cx="7349903" cy="41343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